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6" r:id="rId4"/>
    <p:sldId id="267" r:id="rId5"/>
    <p:sldId id="269" r:id="rId6"/>
    <p:sldId id="283" r:id="rId7"/>
    <p:sldId id="270" r:id="rId8"/>
    <p:sldId id="272" r:id="rId9"/>
    <p:sldId id="263" r:id="rId10"/>
    <p:sldId id="273" r:id="rId11"/>
    <p:sldId id="274" r:id="rId12"/>
    <p:sldId id="282" r:id="rId13"/>
    <p:sldId id="276" r:id="rId14"/>
    <p:sldId id="279" r:id="rId15"/>
    <p:sldId id="280" r:id="rId16"/>
    <p:sldId id="281" r:id="rId17"/>
    <p:sldId id="284" r:id="rId18"/>
    <p:sldId id="285" r:id="rId19"/>
    <p:sldId id="286" r:id="rId20"/>
    <p:sldId id="259" r:id="rId21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1"/>
    <p:restoredTop sz="94694"/>
  </p:normalViewPr>
  <p:slideViewPr>
    <p:cSldViewPr snapToGrid="0">
      <p:cViewPr varScale="1">
        <p:scale>
          <a:sx n="106" d="100"/>
          <a:sy n="106" d="100"/>
        </p:scale>
        <p:origin x="8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5B801-A7A6-4601-BB7B-A980B2FFC38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FB620BE0-F965-4AEC-BA35-451BFB5ED6E8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Clr>
              <a:srgbClr val="E30412"/>
            </a:buClr>
            <a:buFont typeface="Wingdings" panose="05000000000000000000" pitchFamily="2" charset="2"/>
            <a:buChar char="v"/>
          </a:pPr>
          <a:r>
            <a:rPr lang="es-ES" sz="1400" b="1" dirty="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Compromiso:</a:t>
          </a:r>
          <a:r>
            <a:rPr lang="es-ES" sz="1400" dirty="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 Identificación con los objetivos y las acciones estratégicas de la entidad.</a:t>
          </a:r>
          <a:endParaRPr lang="es-PE" sz="1400" dirty="0">
            <a:solidFill>
              <a:schemeClr val="tx1"/>
            </a:solidFill>
          </a:endParaRPr>
        </a:p>
      </dgm:t>
    </dgm:pt>
    <dgm:pt modelId="{FB429232-E8B1-4333-B366-15A3A2871132}" type="parTrans" cxnId="{E7840897-1E20-4D2C-A3E9-2A099322C0EC}">
      <dgm:prSet/>
      <dgm:spPr/>
      <dgm:t>
        <a:bodyPr/>
        <a:lstStyle/>
        <a:p>
          <a:endParaRPr lang="es-PE" sz="1400">
            <a:solidFill>
              <a:schemeClr val="tx1"/>
            </a:solidFill>
          </a:endParaRPr>
        </a:p>
      </dgm:t>
    </dgm:pt>
    <dgm:pt modelId="{C6B82D6F-83B4-4DD4-98FC-21F9AFC5D30F}" type="sibTrans" cxnId="{E7840897-1E20-4D2C-A3E9-2A099322C0EC}">
      <dgm:prSet/>
      <dgm:spPr/>
      <dgm:t>
        <a:bodyPr/>
        <a:lstStyle/>
        <a:p>
          <a:endParaRPr lang="es-PE" sz="1400">
            <a:solidFill>
              <a:schemeClr val="tx1"/>
            </a:solidFill>
          </a:endParaRPr>
        </a:p>
      </dgm:t>
    </dgm:pt>
    <dgm:pt modelId="{6ED2B3E5-D9E9-49ED-A013-CAC7070099E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buClr>
              <a:srgbClr val="E30412"/>
            </a:buClr>
            <a:buFont typeface="Wingdings" panose="05000000000000000000" pitchFamily="2" charset="2"/>
            <a:buChar char="v"/>
          </a:pPr>
          <a:r>
            <a:rPr lang="es-ES" sz="1400" b="1" dirty="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Eficiencia:</a:t>
          </a:r>
          <a:r>
            <a:rPr lang="es-ES" sz="1400" dirty="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 Uso adecuado de los recursos humanos, financieros y bienes de la entidad conforme a las normas vigentes.</a:t>
          </a:r>
          <a:endParaRPr lang="es-PE" sz="1400" dirty="0">
            <a:solidFill>
              <a:schemeClr val="tx1"/>
            </a:solidFill>
          </a:endParaRPr>
        </a:p>
      </dgm:t>
    </dgm:pt>
    <dgm:pt modelId="{7EB1D9C7-9372-4F6B-90AB-313E84D600E4}" type="parTrans" cxnId="{D063B8EB-69A2-474C-B9B0-717709C158ED}">
      <dgm:prSet/>
      <dgm:spPr/>
      <dgm:t>
        <a:bodyPr/>
        <a:lstStyle/>
        <a:p>
          <a:endParaRPr lang="es-PE" sz="1400">
            <a:solidFill>
              <a:schemeClr val="tx1"/>
            </a:solidFill>
          </a:endParaRPr>
        </a:p>
      </dgm:t>
    </dgm:pt>
    <dgm:pt modelId="{1B4E487F-DCBC-4662-B90C-8283434EF556}" type="sibTrans" cxnId="{D063B8EB-69A2-474C-B9B0-717709C158ED}">
      <dgm:prSet/>
      <dgm:spPr/>
      <dgm:t>
        <a:bodyPr/>
        <a:lstStyle/>
        <a:p>
          <a:endParaRPr lang="es-PE" sz="1400">
            <a:solidFill>
              <a:schemeClr val="tx1"/>
            </a:solidFill>
          </a:endParaRPr>
        </a:p>
      </dgm:t>
    </dgm:pt>
    <dgm:pt modelId="{E9B1447C-0CF8-487F-8662-3D27DA7F449F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Clr>
              <a:srgbClr val="E30412"/>
            </a:buClr>
            <a:buFont typeface="Wingdings" panose="05000000000000000000" pitchFamily="2" charset="2"/>
            <a:buChar char="v"/>
          </a:pPr>
          <a:r>
            <a:rPr lang="es-ES" sz="1400" b="1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Probidad: </a:t>
          </a:r>
          <a:r>
            <a:rPr lang="es-ES" sz="140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Actúa con rectitud, honradez y honestidad.</a:t>
          </a:r>
          <a:endParaRPr lang="es-PE" sz="1400" dirty="0">
            <a:solidFill>
              <a:schemeClr val="tx1"/>
            </a:solidFill>
          </a:endParaRPr>
        </a:p>
      </dgm:t>
    </dgm:pt>
    <dgm:pt modelId="{A9363C9C-DBDD-4852-88E7-8CDC2467E9D8}" type="parTrans" cxnId="{55E68D30-5D70-493B-8BDD-22A5EA37972B}">
      <dgm:prSet/>
      <dgm:spPr/>
      <dgm:t>
        <a:bodyPr/>
        <a:lstStyle/>
        <a:p>
          <a:endParaRPr lang="es-PE" sz="1400">
            <a:solidFill>
              <a:schemeClr val="tx1"/>
            </a:solidFill>
          </a:endParaRPr>
        </a:p>
      </dgm:t>
    </dgm:pt>
    <dgm:pt modelId="{856CAF53-BECA-4101-BDFC-C4646CE3B94B}" type="sibTrans" cxnId="{55E68D30-5D70-493B-8BDD-22A5EA37972B}">
      <dgm:prSet/>
      <dgm:spPr/>
      <dgm:t>
        <a:bodyPr/>
        <a:lstStyle/>
        <a:p>
          <a:endParaRPr lang="es-PE" sz="1400">
            <a:solidFill>
              <a:schemeClr val="tx1"/>
            </a:solidFill>
          </a:endParaRPr>
        </a:p>
      </dgm:t>
    </dgm:pt>
    <dgm:pt modelId="{A9E453D8-D48B-4588-9C10-03C1148A5337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buClr>
              <a:srgbClr val="E30412"/>
            </a:buClr>
            <a:buFont typeface="Wingdings" panose="05000000000000000000" pitchFamily="2" charset="2"/>
            <a:buChar char="v"/>
          </a:pPr>
          <a:r>
            <a:rPr lang="es-ES" sz="1400" b="1" dirty="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Responsabilidad: </a:t>
          </a:r>
          <a:r>
            <a:rPr lang="es-ES" sz="1400" dirty="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Cumple con sus funciones de manera comprometida y oportuna en el tiempo establecido.</a:t>
          </a:r>
          <a:endParaRPr lang="es-PE" sz="1400" dirty="0">
            <a:solidFill>
              <a:schemeClr val="tx1"/>
            </a:solidFill>
          </a:endParaRPr>
        </a:p>
      </dgm:t>
    </dgm:pt>
    <dgm:pt modelId="{BCD457FF-9F61-4F1B-9B68-B88B4D9BC1F2}" type="parTrans" cxnId="{16118772-DF18-4030-AE65-C29B4E952BC6}">
      <dgm:prSet/>
      <dgm:spPr/>
      <dgm:t>
        <a:bodyPr/>
        <a:lstStyle/>
        <a:p>
          <a:endParaRPr lang="es-PE" sz="1400">
            <a:solidFill>
              <a:schemeClr val="tx1"/>
            </a:solidFill>
          </a:endParaRPr>
        </a:p>
      </dgm:t>
    </dgm:pt>
    <dgm:pt modelId="{374B0587-40D3-4BAC-83AC-FF2CE31DCB21}" type="sibTrans" cxnId="{16118772-DF18-4030-AE65-C29B4E952BC6}">
      <dgm:prSet/>
      <dgm:spPr/>
      <dgm:t>
        <a:bodyPr/>
        <a:lstStyle/>
        <a:p>
          <a:endParaRPr lang="es-PE" sz="1400">
            <a:solidFill>
              <a:schemeClr val="tx1"/>
            </a:solidFill>
          </a:endParaRPr>
        </a:p>
      </dgm:t>
    </dgm:pt>
    <dgm:pt modelId="{500BBBC0-5A4D-4EFD-B5E1-C50651B0CCDE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Clr>
              <a:srgbClr val="E30412"/>
            </a:buClr>
            <a:buFont typeface="Wingdings" panose="05000000000000000000" pitchFamily="2" charset="2"/>
            <a:buChar char="v"/>
          </a:pPr>
          <a:r>
            <a:rPr lang="es-ES" sz="1400" b="1" dirty="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Transparencia: </a:t>
          </a:r>
          <a:r>
            <a:rPr lang="es-ES" sz="1400" dirty="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Los resultados de la gestión de la entidad al alcance de todos los administrados, conforme a la norma de transparencia y acceso a la información pública.</a:t>
          </a:r>
          <a:endParaRPr lang="es-PE" sz="1400" dirty="0">
            <a:solidFill>
              <a:schemeClr val="tx1"/>
            </a:solidFill>
          </a:endParaRPr>
        </a:p>
      </dgm:t>
    </dgm:pt>
    <dgm:pt modelId="{7E95175C-804E-463F-A6DF-A4021A11EAA1}" type="parTrans" cxnId="{F92F383C-4F54-4ED4-A80A-CE2A7D7E57F9}">
      <dgm:prSet/>
      <dgm:spPr/>
      <dgm:t>
        <a:bodyPr/>
        <a:lstStyle/>
        <a:p>
          <a:endParaRPr lang="es-PE" sz="1400">
            <a:solidFill>
              <a:schemeClr val="tx1"/>
            </a:solidFill>
          </a:endParaRPr>
        </a:p>
      </dgm:t>
    </dgm:pt>
    <dgm:pt modelId="{E7672AB5-41C0-45B9-AF16-3AAEA8D58E36}" type="sibTrans" cxnId="{F92F383C-4F54-4ED4-A80A-CE2A7D7E57F9}">
      <dgm:prSet/>
      <dgm:spPr/>
      <dgm:t>
        <a:bodyPr/>
        <a:lstStyle/>
        <a:p>
          <a:endParaRPr lang="es-PE" sz="1400">
            <a:solidFill>
              <a:schemeClr val="tx1"/>
            </a:solidFill>
          </a:endParaRPr>
        </a:p>
      </dgm:t>
    </dgm:pt>
    <dgm:pt modelId="{82FDF40C-BA6B-4AD8-A386-80F3BF711132}" type="pres">
      <dgm:prSet presAssocID="{2555B801-A7A6-4601-BB7B-A980B2FFC388}" presName="Name0" presStyleCnt="0">
        <dgm:presLayoutVars>
          <dgm:chMax val="7"/>
          <dgm:chPref val="7"/>
          <dgm:dir/>
        </dgm:presLayoutVars>
      </dgm:prSet>
      <dgm:spPr/>
    </dgm:pt>
    <dgm:pt modelId="{3B67EF41-E2A3-4B78-AD8A-6C957DD98B21}" type="pres">
      <dgm:prSet presAssocID="{2555B801-A7A6-4601-BB7B-A980B2FFC388}" presName="Name1" presStyleCnt="0"/>
      <dgm:spPr/>
    </dgm:pt>
    <dgm:pt modelId="{A8964FE9-5D6A-4FC1-8BCF-7FF90291A7DE}" type="pres">
      <dgm:prSet presAssocID="{2555B801-A7A6-4601-BB7B-A980B2FFC388}" presName="cycle" presStyleCnt="0"/>
      <dgm:spPr/>
    </dgm:pt>
    <dgm:pt modelId="{83567480-5A5A-445E-983E-3B8231A5E777}" type="pres">
      <dgm:prSet presAssocID="{2555B801-A7A6-4601-BB7B-A980B2FFC388}" presName="srcNode" presStyleLbl="node1" presStyleIdx="0" presStyleCnt="5"/>
      <dgm:spPr/>
    </dgm:pt>
    <dgm:pt modelId="{C4D9B9D8-229E-4F79-9F85-08F2BAF1CBDF}" type="pres">
      <dgm:prSet presAssocID="{2555B801-A7A6-4601-BB7B-A980B2FFC388}" presName="conn" presStyleLbl="parChTrans1D2" presStyleIdx="0" presStyleCnt="1"/>
      <dgm:spPr/>
    </dgm:pt>
    <dgm:pt modelId="{F308CBCA-DB44-419D-A03C-4DEA7223449E}" type="pres">
      <dgm:prSet presAssocID="{2555B801-A7A6-4601-BB7B-A980B2FFC388}" presName="extraNode" presStyleLbl="node1" presStyleIdx="0" presStyleCnt="5"/>
      <dgm:spPr/>
    </dgm:pt>
    <dgm:pt modelId="{4E72E8AB-0046-42B5-8C6C-A3016FD65947}" type="pres">
      <dgm:prSet presAssocID="{2555B801-A7A6-4601-BB7B-A980B2FFC388}" presName="dstNode" presStyleLbl="node1" presStyleIdx="0" presStyleCnt="5"/>
      <dgm:spPr/>
    </dgm:pt>
    <dgm:pt modelId="{9508CCF0-35FE-4A1C-9631-801350A47A93}" type="pres">
      <dgm:prSet presAssocID="{FB620BE0-F965-4AEC-BA35-451BFB5ED6E8}" presName="text_1" presStyleLbl="node1" presStyleIdx="0" presStyleCnt="5">
        <dgm:presLayoutVars>
          <dgm:bulletEnabled val="1"/>
        </dgm:presLayoutVars>
      </dgm:prSet>
      <dgm:spPr/>
    </dgm:pt>
    <dgm:pt modelId="{1FE41694-AA8B-4F6B-A176-51AE9CC046E9}" type="pres">
      <dgm:prSet presAssocID="{FB620BE0-F965-4AEC-BA35-451BFB5ED6E8}" presName="accent_1" presStyleCnt="0"/>
      <dgm:spPr/>
    </dgm:pt>
    <dgm:pt modelId="{07F1EE5D-6507-4F4C-8B1F-B82B7B0B22E2}" type="pres">
      <dgm:prSet presAssocID="{FB620BE0-F965-4AEC-BA35-451BFB5ED6E8}" presName="accentRepeatNode" presStyleLbl="solidFgAcc1" presStyleIdx="0" presStyleCnt="5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D9609540-EA7B-4574-AD35-20723DA4D7C4}" type="pres">
      <dgm:prSet presAssocID="{6ED2B3E5-D9E9-49ED-A013-CAC7070099E9}" presName="text_2" presStyleLbl="node1" presStyleIdx="1" presStyleCnt="5">
        <dgm:presLayoutVars>
          <dgm:bulletEnabled val="1"/>
        </dgm:presLayoutVars>
      </dgm:prSet>
      <dgm:spPr/>
    </dgm:pt>
    <dgm:pt modelId="{02A6042E-D0D8-41DA-B25C-8FD5CB747228}" type="pres">
      <dgm:prSet presAssocID="{6ED2B3E5-D9E9-49ED-A013-CAC7070099E9}" presName="accent_2" presStyleCnt="0"/>
      <dgm:spPr/>
    </dgm:pt>
    <dgm:pt modelId="{95A2F425-934F-448F-8E2E-8047312A27FB}" type="pres">
      <dgm:prSet presAssocID="{6ED2B3E5-D9E9-49ED-A013-CAC7070099E9}" presName="accentRepeatNode" presStyleLbl="solidFgAcc1" presStyleIdx="1" presStyleCnt="5"/>
      <dgm:spPr>
        <a:blipFill rotWithShape="0">
          <a:blip xmlns:r="http://schemas.openxmlformats.org/officeDocument/2006/relationships" r:embed="rId2"/>
          <a:srcRect/>
          <a:stretch>
            <a:fillRect l="-21000" r="-21000"/>
          </a:stretch>
        </a:blipFill>
        <a:ln>
          <a:solidFill>
            <a:schemeClr val="tx1"/>
          </a:solidFill>
        </a:ln>
      </dgm:spPr>
    </dgm:pt>
    <dgm:pt modelId="{B60A4395-D155-4F72-9AD5-8AA8932046C3}" type="pres">
      <dgm:prSet presAssocID="{E9B1447C-0CF8-487F-8662-3D27DA7F449F}" presName="text_3" presStyleLbl="node1" presStyleIdx="2" presStyleCnt="5">
        <dgm:presLayoutVars>
          <dgm:bulletEnabled val="1"/>
        </dgm:presLayoutVars>
      </dgm:prSet>
      <dgm:spPr/>
    </dgm:pt>
    <dgm:pt modelId="{5DCB7754-3207-48AA-AB5B-614431BC542A}" type="pres">
      <dgm:prSet presAssocID="{E9B1447C-0CF8-487F-8662-3D27DA7F449F}" presName="accent_3" presStyleCnt="0"/>
      <dgm:spPr/>
    </dgm:pt>
    <dgm:pt modelId="{BD629E35-BF20-400F-A348-EA53848C346C}" type="pres">
      <dgm:prSet presAssocID="{E9B1447C-0CF8-487F-8662-3D27DA7F449F}" presName="accentRepeatNode" presStyleLbl="solidFgAcc1" presStyleIdx="2" presStyleCnt="5"/>
      <dgm:spPr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E84348C0-453E-48D6-ADCB-1BEF825BAE81}" type="pres">
      <dgm:prSet presAssocID="{A9E453D8-D48B-4588-9C10-03C1148A5337}" presName="text_4" presStyleLbl="node1" presStyleIdx="3" presStyleCnt="5">
        <dgm:presLayoutVars>
          <dgm:bulletEnabled val="1"/>
        </dgm:presLayoutVars>
      </dgm:prSet>
      <dgm:spPr/>
    </dgm:pt>
    <dgm:pt modelId="{47467F28-20F8-499F-9DED-91A42A0E5582}" type="pres">
      <dgm:prSet presAssocID="{A9E453D8-D48B-4588-9C10-03C1148A5337}" presName="accent_4" presStyleCnt="0"/>
      <dgm:spPr/>
    </dgm:pt>
    <dgm:pt modelId="{14969F74-ABBF-4E89-B18E-C6B8BD92EEB3}" type="pres">
      <dgm:prSet presAssocID="{A9E453D8-D48B-4588-9C10-03C1148A5337}" presName="accentRepeatNode" presStyleLbl="solidFgAcc1" presStyleIdx="3" presStyleCnt="5"/>
      <dgm:spPr>
        <a:blipFill rotWithShape="0">
          <a:blip xmlns:r="http://schemas.openxmlformats.org/officeDocument/2006/relationships" r:embed="rId4"/>
          <a:srcRect/>
          <a:stretch>
            <a:fillRect l="-17000" r="-17000"/>
          </a:stretch>
        </a:blipFill>
        <a:ln>
          <a:solidFill>
            <a:schemeClr val="tx1"/>
          </a:solidFill>
        </a:ln>
      </dgm:spPr>
    </dgm:pt>
    <dgm:pt modelId="{8E1D1E99-BFF7-4843-A67C-E3317132B2F3}" type="pres">
      <dgm:prSet presAssocID="{500BBBC0-5A4D-4EFD-B5E1-C50651B0CCDE}" presName="text_5" presStyleLbl="node1" presStyleIdx="4" presStyleCnt="5">
        <dgm:presLayoutVars>
          <dgm:bulletEnabled val="1"/>
        </dgm:presLayoutVars>
      </dgm:prSet>
      <dgm:spPr/>
    </dgm:pt>
    <dgm:pt modelId="{E91E45D9-1E3E-42AA-BC56-4D00E5983D57}" type="pres">
      <dgm:prSet presAssocID="{500BBBC0-5A4D-4EFD-B5E1-C50651B0CCDE}" presName="accent_5" presStyleCnt="0"/>
      <dgm:spPr/>
    </dgm:pt>
    <dgm:pt modelId="{9CC9DBAC-FC5E-41EE-82B0-684434A9476D}" type="pres">
      <dgm:prSet presAssocID="{500BBBC0-5A4D-4EFD-B5E1-C50651B0CCDE}" presName="accentRepeatNode" presStyleLbl="solidFgAcc1" presStyleIdx="4" presStyleCnt="5"/>
      <dgm:spPr>
        <a:blipFill rotWithShape="0">
          <a:blip xmlns:r="http://schemas.openxmlformats.org/officeDocument/2006/relationships" r:embed="rId5"/>
          <a:srcRect/>
          <a:stretch>
            <a:fillRect/>
          </a:stretch>
        </a:blipFill>
        <a:ln>
          <a:solidFill>
            <a:schemeClr val="tx1"/>
          </a:solidFill>
        </a:ln>
      </dgm:spPr>
    </dgm:pt>
  </dgm:ptLst>
  <dgm:cxnLst>
    <dgm:cxn modelId="{0486CE17-B4AA-4159-A60D-1954396D6901}" type="presOf" srcId="{FB620BE0-F965-4AEC-BA35-451BFB5ED6E8}" destId="{9508CCF0-35FE-4A1C-9631-801350A47A93}" srcOrd="0" destOrd="0" presId="urn:microsoft.com/office/officeart/2008/layout/VerticalCurvedList"/>
    <dgm:cxn modelId="{83EB1B20-75EC-4DB7-92A2-11942516F26A}" type="presOf" srcId="{2555B801-A7A6-4601-BB7B-A980B2FFC388}" destId="{82FDF40C-BA6B-4AD8-A386-80F3BF711132}" srcOrd="0" destOrd="0" presId="urn:microsoft.com/office/officeart/2008/layout/VerticalCurvedList"/>
    <dgm:cxn modelId="{55E68D30-5D70-493B-8BDD-22A5EA37972B}" srcId="{2555B801-A7A6-4601-BB7B-A980B2FFC388}" destId="{E9B1447C-0CF8-487F-8662-3D27DA7F449F}" srcOrd="2" destOrd="0" parTransId="{A9363C9C-DBDD-4852-88E7-8CDC2467E9D8}" sibTransId="{856CAF53-BECA-4101-BDFC-C4646CE3B94B}"/>
    <dgm:cxn modelId="{F92F383C-4F54-4ED4-A80A-CE2A7D7E57F9}" srcId="{2555B801-A7A6-4601-BB7B-A980B2FFC388}" destId="{500BBBC0-5A4D-4EFD-B5E1-C50651B0CCDE}" srcOrd="4" destOrd="0" parTransId="{7E95175C-804E-463F-A6DF-A4021A11EAA1}" sibTransId="{E7672AB5-41C0-45B9-AF16-3AAEA8D58E36}"/>
    <dgm:cxn modelId="{9B58DC50-8BD6-4284-A01A-E2DD2C00A262}" type="presOf" srcId="{6ED2B3E5-D9E9-49ED-A013-CAC7070099E9}" destId="{D9609540-EA7B-4574-AD35-20723DA4D7C4}" srcOrd="0" destOrd="0" presId="urn:microsoft.com/office/officeart/2008/layout/VerticalCurvedList"/>
    <dgm:cxn modelId="{16118772-DF18-4030-AE65-C29B4E952BC6}" srcId="{2555B801-A7A6-4601-BB7B-A980B2FFC388}" destId="{A9E453D8-D48B-4588-9C10-03C1148A5337}" srcOrd="3" destOrd="0" parTransId="{BCD457FF-9F61-4F1B-9B68-B88B4D9BC1F2}" sibTransId="{374B0587-40D3-4BAC-83AC-FF2CE31DCB21}"/>
    <dgm:cxn modelId="{E7840897-1E20-4D2C-A3E9-2A099322C0EC}" srcId="{2555B801-A7A6-4601-BB7B-A980B2FFC388}" destId="{FB620BE0-F965-4AEC-BA35-451BFB5ED6E8}" srcOrd="0" destOrd="0" parTransId="{FB429232-E8B1-4333-B366-15A3A2871132}" sibTransId="{C6B82D6F-83B4-4DD4-98FC-21F9AFC5D30F}"/>
    <dgm:cxn modelId="{20B701AC-E0BE-481F-B434-965E719E5DD5}" type="presOf" srcId="{500BBBC0-5A4D-4EFD-B5E1-C50651B0CCDE}" destId="{8E1D1E99-BFF7-4843-A67C-E3317132B2F3}" srcOrd="0" destOrd="0" presId="urn:microsoft.com/office/officeart/2008/layout/VerticalCurvedList"/>
    <dgm:cxn modelId="{D6726ACD-B372-4E3C-875D-E375B1E7F5C3}" type="presOf" srcId="{A9E453D8-D48B-4588-9C10-03C1148A5337}" destId="{E84348C0-453E-48D6-ADCB-1BEF825BAE81}" srcOrd="0" destOrd="0" presId="urn:microsoft.com/office/officeart/2008/layout/VerticalCurvedList"/>
    <dgm:cxn modelId="{C9DB70CE-A504-4164-A434-398E86CAE051}" type="presOf" srcId="{E9B1447C-0CF8-487F-8662-3D27DA7F449F}" destId="{B60A4395-D155-4F72-9AD5-8AA8932046C3}" srcOrd="0" destOrd="0" presId="urn:microsoft.com/office/officeart/2008/layout/VerticalCurvedList"/>
    <dgm:cxn modelId="{D063B8EB-69A2-474C-B9B0-717709C158ED}" srcId="{2555B801-A7A6-4601-BB7B-A980B2FFC388}" destId="{6ED2B3E5-D9E9-49ED-A013-CAC7070099E9}" srcOrd="1" destOrd="0" parTransId="{7EB1D9C7-9372-4F6B-90AB-313E84D600E4}" sibTransId="{1B4E487F-DCBC-4662-B90C-8283434EF556}"/>
    <dgm:cxn modelId="{DC037EF8-4FAD-4D02-B40A-C29D47AB0F8D}" type="presOf" srcId="{C6B82D6F-83B4-4DD4-98FC-21F9AFC5D30F}" destId="{C4D9B9D8-229E-4F79-9F85-08F2BAF1CBDF}" srcOrd="0" destOrd="0" presId="urn:microsoft.com/office/officeart/2008/layout/VerticalCurvedList"/>
    <dgm:cxn modelId="{C2A8558D-C176-47E7-A77E-7A29A16D8548}" type="presParOf" srcId="{82FDF40C-BA6B-4AD8-A386-80F3BF711132}" destId="{3B67EF41-E2A3-4B78-AD8A-6C957DD98B21}" srcOrd="0" destOrd="0" presId="urn:microsoft.com/office/officeart/2008/layout/VerticalCurvedList"/>
    <dgm:cxn modelId="{BC7EB67E-36B8-48C1-9A0D-73F96E31EAF1}" type="presParOf" srcId="{3B67EF41-E2A3-4B78-AD8A-6C957DD98B21}" destId="{A8964FE9-5D6A-4FC1-8BCF-7FF90291A7DE}" srcOrd="0" destOrd="0" presId="urn:microsoft.com/office/officeart/2008/layout/VerticalCurvedList"/>
    <dgm:cxn modelId="{3D46198A-08EC-4B4A-A1C2-A1A6A362B6F0}" type="presParOf" srcId="{A8964FE9-5D6A-4FC1-8BCF-7FF90291A7DE}" destId="{83567480-5A5A-445E-983E-3B8231A5E777}" srcOrd="0" destOrd="0" presId="urn:microsoft.com/office/officeart/2008/layout/VerticalCurvedList"/>
    <dgm:cxn modelId="{E3A09629-3C7D-47B7-86E5-C76E4E9CB131}" type="presParOf" srcId="{A8964FE9-5D6A-4FC1-8BCF-7FF90291A7DE}" destId="{C4D9B9D8-229E-4F79-9F85-08F2BAF1CBDF}" srcOrd="1" destOrd="0" presId="urn:microsoft.com/office/officeart/2008/layout/VerticalCurvedList"/>
    <dgm:cxn modelId="{C8EEB327-581F-4B42-A501-EC522A14C5D5}" type="presParOf" srcId="{A8964FE9-5D6A-4FC1-8BCF-7FF90291A7DE}" destId="{F308CBCA-DB44-419D-A03C-4DEA7223449E}" srcOrd="2" destOrd="0" presId="urn:microsoft.com/office/officeart/2008/layout/VerticalCurvedList"/>
    <dgm:cxn modelId="{7D418B9E-0EEA-4C80-9A66-E67D417C8599}" type="presParOf" srcId="{A8964FE9-5D6A-4FC1-8BCF-7FF90291A7DE}" destId="{4E72E8AB-0046-42B5-8C6C-A3016FD65947}" srcOrd="3" destOrd="0" presId="urn:microsoft.com/office/officeart/2008/layout/VerticalCurvedList"/>
    <dgm:cxn modelId="{94B9DCA1-0C50-4574-AD54-C3951E48BB27}" type="presParOf" srcId="{3B67EF41-E2A3-4B78-AD8A-6C957DD98B21}" destId="{9508CCF0-35FE-4A1C-9631-801350A47A93}" srcOrd="1" destOrd="0" presId="urn:microsoft.com/office/officeart/2008/layout/VerticalCurvedList"/>
    <dgm:cxn modelId="{8E5F2E8C-4372-4B82-84C1-A67609BEE2EF}" type="presParOf" srcId="{3B67EF41-E2A3-4B78-AD8A-6C957DD98B21}" destId="{1FE41694-AA8B-4F6B-A176-51AE9CC046E9}" srcOrd="2" destOrd="0" presId="urn:microsoft.com/office/officeart/2008/layout/VerticalCurvedList"/>
    <dgm:cxn modelId="{6BD663EE-2FE1-45F3-AA52-64313D1BF543}" type="presParOf" srcId="{1FE41694-AA8B-4F6B-A176-51AE9CC046E9}" destId="{07F1EE5D-6507-4F4C-8B1F-B82B7B0B22E2}" srcOrd="0" destOrd="0" presId="urn:microsoft.com/office/officeart/2008/layout/VerticalCurvedList"/>
    <dgm:cxn modelId="{8AC3A127-4B2B-4626-9E8D-088F917C7531}" type="presParOf" srcId="{3B67EF41-E2A3-4B78-AD8A-6C957DD98B21}" destId="{D9609540-EA7B-4574-AD35-20723DA4D7C4}" srcOrd="3" destOrd="0" presId="urn:microsoft.com/office/officeart/2008/layout/VerticalCurvedList"/>
    <dgm:cxn modelId="{4B1E7F8F-24FB-4D1C-8E6E-8E33D00B1466}" type="presParOf" srcId="{3B67EF41-E2A3-4B78-AD8A-6C957DD98B21}" destId="{02A6042E-D0D8-41DA-B25C-8FD5CB747228}" srcOrd="4" destOrd="0" presId="urn:microsoft.com/office/officeart/2008/layout/VerticalCurvedList"/>
    <dgm:cxn modelId="{12A2A1A3-F384-42B6-95B4-1C85871E775C}" type="presParOf" srcId="{02A6042E-D0D8-41DA-B25C-8FD5CB747228}" destId="{95A2F425-934F-448F-8E2E-8047312A27FB}" srcOrd="0" destOrd="0" presId="urn:microsoft.com/office/officeart/2008/layout/VerticalCurvedList"/>
    <dgm:cxn modelId="{5D226CE8-E260-48ED-8B63-AAF62C618E81}" type="presParOf" srcId="{3B67EF41-E2A3-4B78-AD8A-6C957DD98B21}" destId="{B60A4395-D155-4F72-9AD5-8AA8932046C3}" srcOrd="5" destOrd="0" presId="urn:microsoft.com/office/officeart/2008/layout/VerticalCurvedList"/>
    <dgm:cxn modelId="{27E4FA31-2F55-4049-A869-47C023599E34}" type="presParOf" srcId="{3B67EF41-E2A3-4B78-AD8A-6C957DD98B21}" destId="{5DCB7754-3207-48AA-AB5B-614431BC542A}" srcOrd="6" destOrd="0" presId="urn:microsoft.com/office/officeart/2008/layout/VerticalCurvedList"/>
    <dgm:cxn modelId="{1E5B9954-1D10-44D5-92E2-E28B8B96CE92}" type="presParOf" srcId="{5DCB7754-3207-48AA-AB5B-614431BC542A}" destId="{BD629E35-BF20-400F-A348-EA53848C346C}" srcOrd="0" destOrd="0" presId="urn:microsoft.com/office/officeart/2008/layout/VerticalCurvedList"/>
    <dgm:cxn modelId="{45BCD6DB-2060-4832-B3B8-861435EC521C}" type="presParOf" srcId="{3B67EF41-E2A3-4B78-AD8A-6C957DD98B21}" destId="{E84348C0-453E-48D6-ADCB-1BEF825BAE81}" srcOrd="7" destOrd="0" presId="urn:microsoft.com/office/officeart/2008/layout/VerticalCurvedList"/>
    <dgm:cxn modelId="{A3564FFC-5669-47EE-BDDC-924A7FFE8C6A}" type="presParOf" srcId="{3B67EF41-E2A3-4B78-AD8A-6C957DD98B21}" destId="{47467F28-20F8-499F-9DED-91A42A0E5582}" srcOrd="8" destOrd="0" presId="urn:microsoft.com/office/officeart/2008/layout/VerticalCurvedList"/>
    <dgm:cxn modelId="{2981ABF0-0C75-4929-B57E-5674228CBF84}" type="presParOf" srcId="{47467F28-20F8-499F-9DED-91A42A0E5582}" destId="{14969F74-ABBF-4E89-B18E-C6B8BD92EEB3}" srcOrd="0" destOrd="0" presId="urn:microsoft.com/office/officeart/2008/layout/VerticalCurvedList"/>
    <dgm:cxn modelId="{43598382-8BCE-4409-824E-EBBD52F1722D}" type="presParOf" srcId="{3B67EF41-E2A3-4B78-AD8A-6C957DD98B21}" destId="{8E1D1E99-BFF7-4843-A67C-E3317132B2F3}" srcOrd="9" destOrd="0" presId="urn:microsoft.com/office/officeart/2008/layout/VerticalCurvedList"/>
    <dgm:cxn modelId="{AC7E634B-76CE-4FED-A05B-3233CB0C5E21}" type="presParOf" srcId="{3B67EF41-E2A3-4B78-AD8A-6C957DD98B21}" destId="{E91E45D9-1E3E-42AA-BC56-4D00E5983D57}" srcOrd="10" destOrd="0" presId="urn:microsoft.com/office/officeart/2008/layout/VerticalCurvedList"/>
    <dgm:cxn modelId="{F1E07C3A-C795-4043-85F6-61714215C7F0}" type="presParOf" srcId="{E91E45D9-1E3E-42AA-BC56-4D00E5983D57}" destId="{9CC9DBAC-FC5E-41EE-82B0-684434A947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9B9D8-229E-4F79-9F85-08F2BAF1CBDF}">
      <dsp:nvSpPr>
        <dsp:cNvPr id="0" name=""/>
        <dsp:cNvSpPr/>
      </dsp:nvSpPr>
      <dsp:spPr>
        <a:xfrm>
          <a:off x="-5812509" y="-889602"/>
          <a:ext cx="6919918" cy="6919918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8CCF0-35FE-4A1C-9631-801350A47A93}">
      <dsp:nvSpPr>
        <dsp:cNvPr id="0" name=""/>
        <dsp:cNvSpPr/>
      </dsp:nvSpPr>
      <dsp:spPr>
        <a:xfrm>
          <a:off x="484033" y="321191"/>
          <a:ext cx="6840275" cy="64279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21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30412"/>
            </a:buClr>
            <a:buFont typeface="Wingdings" panose="05000000000000000000" pitchFamily="2" charset="2"/>
            <a:buNone/>
          </a:pPr>
          <a:r>
            <a:rPr lang="es-ES" sz="1400" b="1" kern="1200" dirty="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Compromiso:</a:t>
          </a:r>
          <a:r>
            <a:rPr lang="es-ES" sz="1400" kern="1200" dirty="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 Identificación con los objetivos y las acciones estratégicas de la entidad.</a:t>
          </a:r>
          <a:endParaRPr lang="es-PE" sz="1400" kern="1200" dirty="0">
            <a:solidFill>
              <a:schemeClr val="tx1"/>
            </a:solidFill>
          </a:endParaRPr>
        </a:p>
      </dsp:txBody>
      <dsp:txXfrm>
        <a:off x="484033" y="321191"/>
        <a:ext cx="6840275" cy="642794"/>
      </dsp:txXfrm>
    </dsp:sp>
    <dsp:sp modelId="{07F1EE5D-6507-4F4C-8B1F-B82B7B0B22E2}">
      <dsp:nvSpPr>
        <dsp:cNvPr id="0" name=""/>
        <dsp:cNvSpPr/>
      </dsp:nvSpPr>
      <dsp:spPr>
        <a:xfrm>
          <a:off x="82286" y="240842"/>
          <a:ext cx="803493" cy="803493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09540-EA7B-4574-AD35-20723DA4D7C4}">
      <dsp:nvSpPr>
        <dsp:cNvPr id="0" name=""/>
        <dsp:cNvSpPr/>
      </dsp:nvSpPr>
      <dsp:spPr>
        <a:xfrm>
          <a:off x="944640" y="1285075"/>
          <a:ext cx="6379667" cy="64279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21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30412"/>
            </a:buClr>
            <a:buFont typeface="Wingdings" panose="05000000000000000000" pitchFamily="2" charset="2"/>
            <a:buNone/>
          </a:pPr>
          <a:r>
            <a:rPr lang="es-ES" sz="1400" b="1" kern="1200" dirty="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Eficiencia:</a:t>
          </a:r>
          <a:r>
            <a:rPr lang="es-ES" sz="1400" kern="1200" dirty="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 Uso adecuado de los recursos humanos, financieros y bienes de la entidad conforme a las normas vigentes.</a:t>
          </a:r>
          <a:endParaRPr lang="es-PE" sz="1400" kern="1200" dirty="0">
            <a:solidFill>
              <a:schemeClr val="tx1"/>
            </a:solidFill>
          </a:endParaRPr>
        </a:p>
      </dsp:txBody>
      <dsp:txXfrm>
        <a:off x="944640" y="1285075"/>
        <a:ext cx="6379667" cy="642794"/>
      </dsp:txXfrm>
    </dsp:sp>
    <dsp:sp modelId="{95A2F425-934F-448F-8E2E-8047312A27FB}">
      <dsp:nvSpPr>
        <dsp:cNvPr id="0" name=""/>
        <dsp:cNvSpPr/>
      </dsp:nvSpPr>
      <dsp:spPr>
        <a:xfrm>
          <a:off x="542894" y="1204726"/>
          <a:ext cx="803493" cy="803493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1000" r="-21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A4395-D155-4F72-9AD5-8AA8932046C3}">
      <dsp:nvSpPr>
        <dsp:cNvPr id="0" name=""/>
        <dsp:cNvSpPr/>
      </dsp:nvSpPr>
      <dsp:spPr>
        <a:xfrm>
          <a:off x="1086010" y="2248959"/>
          <a:ext cx="6238298" cy="64279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21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30412"/>
            </a:buClr>
            <a:buFont typeface="Wingdings" panose="05000000000000000000" pitchFamily="2" charset="2"/>
            <a:buNone/>
          </a:pPr>
          <a:r>
            <a:rPr lang="es-ES" sz="1400" b="1" kern="120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Probidad: </a:t>
          </a:r>
          <a:r>
            <a:rPr lang="es-ES" sz="1400" kern="120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Actúa con rectitud, honradez y honestidad.</a:t>
          </a:r>
          <a:endParaRPr lang="es-PE" sz="1400" kern="1200" dirty="0">
            <a:solidFill>
              <a:schemeClr val="tx1"/>
            </a:solidFill>
          </a:endParaRPr>
        </a:p>
      </dsp:txBody>
      <dsp:txXfrm>
        <a:off x="1086010" y="2248959"/>
        <a:ext cx="6238298" cy="642794"/>
      </dsp:txXfrm>
    </dsp:sp>
    <dsp:sp modelId="{BD629E35-BF20-400F-A348-EA53848C346C}">
      <dsp:nvSpPr>
        <dsp:cNvPr id="0" name=""/>
        <dsp:cNvSpPr/>
      </dsp:nvSpPr>
      <dsp:spPr>
        <a:xfrm>
          <a:off x="684263" y="2168609"/>
          <a:ext cx="803493" cy="803493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348C0-453E-48D6-ADCB-1BEF825BAE81}">
      <dsp:nvSpPr>
        <dsp:cNvPr id="0" name=""/>
        <dsp:cNvSpPr/>
      </dsp:nvSpPr>
      <dsp:spPr>
        <a:xfrm>
          <a:off x="944640" y="3212842"/>
          <a:ext cx="6379667" cy="64279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21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30412"/>
            </a:buClr>
            <a:buFont typeface="Wingdings" panose="05000000000000000000" pitchFamily="2" charset="2"/>
            <a:buNone/>
          </a:pPr>
          <a:r>
            <a:rPr lang="es-ES" sz="1400" b="1" kern="1200" dirty="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Responsabilidad: </a:t>
          </a:r>
          <a:r>
            <a:rPr lang="es-ES" sz="1400" kern="1200" dirty="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Cumple con sus funciones de manera comprometida y oportuna en el tiempo establecido.</a:t>
          </a:r>
          <a:endParaRPr lang="es-PE" sz="1400" kern="1200" dirty="0">
            <a:solidFill>
              <a:schemeClr val="tx1"/>
            </a:solidFill>
          </a:endParaRPr>
        </a:p>
      </dsp:txBody>
      <dsp:txXfrm>
        <a:off x="944640" y="3212842"/>
        <a:ext cx="6379667" cy="642794"/>
      </dsp:txXfrm>
    </dsp:sp>
    <dsp:sp modelId="{14969F74-ABBF-4E89-B18E-C6B8BD92EEB3}">
      <dsp:nvSpPr>
        <dsp:cNvPr id="0" name=""/>
        <dsp:cNvSpPr/>
      </dsp:nvSpPr>
      <dsp:spPr>
        <a:xfrm>
          <a:off x="542894" y="3132493"/>
          <a:ext cx="803493" cy="803493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17000" r="-17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D1E99-BFF7-4843-A67C-E3317132B2F3}">
      <dsp:nvSpPr>
        <dsp:cNvPr id="0" name=""/>
        <dsp:cNvSpPr/>
      </dsp:nvSpPr>
      <dsp:spPr>
        <a:xfrm>
          <a:off x="484033" y="4176726"/>
          <a:ext cx="6840275" cy="64279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21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30412"/>
            </a:buClr>
            <a:buFont typeface="Wingdings" panose="05000000000000000000" pitchFamily="2" charset="2"/>
            <a:buNone/>
          </a:pPr>
          <a:r>
            <a:rPr lang="es-ES" sz="1400" b="1" kern="1200" dirty="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Transparencia: </a:t>
          </a:r>
          <a:r>
            <a:rPr lang="es-ES" sz="1400" kern="1200" dirty="0">
              <a:solidFill>
                <a:schemeClr val="tx1"/>
              </a:solidFill>
              <a:latin typeface="Gotham Rounded Book" pitchFamily="50" charset="0"/>
              <a:cs typeface="Poppins" pitchFamily="2" charset="77"/>
            </a:rPr>
            <a:t>Los resultados de la gestión de la entidad al alcance de todos los administrados, conforme a la norma de transparencia y acceso a la información pública.</a:t>
          </a:r>
          <a:endParaRPr lang="es-PE" sz="1400" kern="1200" dirty="0">
            <a:solidFill>
              <a:schemeClr val="tx1"/>
            </a:solidFill>
          </a:endParaRPr>
        </a:p>
      </dsp:txBody>
      <dsp:txXfrm>
        <a:off x="484033" y="4176726"/>
        <a:ext cx="6840275" cy="642794"/>
      </dsp:txXfrm>
    </dsp:sp>
    <dsp:sp modelId="{9CC9DBAC-FC5E-41EE-82B0-684434A9476D}">
      <dsp:nvSpPr>
        <dsp:cNvPr id="0" name=""/>
        <dsp:cNvSpPr/>
      </dsp:nvSpPr>
      <dsp:spPr>
        <a:xfrm>
          <a:off x="82286" y="4096377"/>
          <a:ext cx="803493" cy="803493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5C899-1645-4060-BA70-B9F0E16FCF7F}" type="datetimeFigureOut">
              <a:rPr lang="es-PE" smtClean="0"/>
              <a:t>29/05/2024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F50F4-1CDA-4D0E-A1DE-6827CE7A15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126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F50F4-1CDA-4D0E-A1DE-6827CE7A153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4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F50F4-1CDA-4D0E-A1DE-6827CE7A153F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997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29/05/2024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30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C127A-2DD3-A5E8-EE71-2BC058A8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F9EF0F-5A58-5492-2C92-166BE2EF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D3249E-766E-C2A1-F1A5-C3648F12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29/05/2024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76241-4CEC-04F7-F4D8-61B6D792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D86B7-0BD2-9DB3-0E26-AC1DB7A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3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72EB24-D2BB-2CB2-4673-12FD5AFEB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7D324-042B-3338-B338-2A2ECCB06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83086-3E40-A324-F743-93398C7E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29/05/2024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21378-6CE3-D5E8-7E34-77C8DD86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B9A96-6F06-84FC-1965-735FDA6A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4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241B-D595-3AE2-06A1-52307992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3B2A9-A1B8-D360-919B-F858C620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29/05/2024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304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4AA3-6C0E-CE7C-9DB1-EE812AE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1DF029-9225-2EE1-2634-1A2C0E6E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47B9C4-8A48-BF3E-E290-4E415825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29/05/2024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66E16-DCDF-02B8-77F3-A039F47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71CD94-C277-B38B-14CD-358F0AD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11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12CFA-AA82-7CAF-0779-67498C28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DF725D-ABB1-91A2-4C46-3C893C97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8AAAD-01AF-0E6C-974E-58989031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84959-15F0-C01D-00B1-B808BB73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29/05/2024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D6F13-8B4B-2C9A-E2DE-9A994DE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B2572-925E-0339-9947-140F0B6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052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38711-A2F0-3BFD-2837-279ACB5A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04580-EE28-80C7-6D36-A99948D5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0A84F-59B6-DCAD-CA04-356E2FE1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FE44E1-9EF2-6A59-9B4E-632A1BC8E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46037-F8AE-0DFD-DC63-3686A67E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DF8BCD-256E-8F25-643B-CBDCB404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29/05/2024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E94F84-A3FB-C8EF-9F23-F05B1BAF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E5871E-08D1-338D-5929-9CFC0FB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59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6D37A-2D94-9038-CF79-B7770837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D17ABE-61A3-28CF-CA20-2F2EB110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29/05/2024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7E5E48-CA19-3599-3851-4964EA5D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D45A88-BE31-C428-8CA2-65803D28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6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77E49D-929A-662A-8BC6-5668E7E4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29/05/2024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308DBF-5715-F5EC-28D7-F5C82B39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3E50EF-1468-3BCC-1AED-09B42C7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261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2061F-C33C-B8A2-CB3A-EE69CDC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19F2F-7826-B98E-8E49-2568CC08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98682-9356-7305-28A0-605BB5FA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4B566-DB99-CD85-7823-91A4914D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29/05/2024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1CA054-53D3-787A-502E-2B133A47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7AEEEC-D0D1-0A4E-6AF4-031C94A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42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9F527-0268-E551-8301-947F4936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D639AB-6A7B-90D4-76D2-42FD2FAD2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3FEA3E-EFAB-0646-23CD-AD570E1C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F4B432-D4EC-1643-8A53-75F198BC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29/05/2024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A35488-CEF4-2726-1EC6-9B1692C3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228F58-EF68-BB38-0C95-68DA6CD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04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98E7F1-AF40-7376-1CEB-895917B4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1732EC-50A5-4400-8677-01F06C9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D64B-2489-2EB0-17B6-2CF188CB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C475-99D2-6040-86F3-FB2411DAF9A8}" type="datetimeFigureOut">
              <a:rPr lang="es-PE" smtClean="0"/>
              <a:t>29/05/2024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0561B-C60F-84D4-D2AF-DC91B7AE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685BB-E379-7802-8F09-0B95F45B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33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hyperlink" Target="https://denuncias.servicios.gob.pe/" TargetMode="Externa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png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368" y="1100831"/>
            <a:ext cx="10988768" cy="3180927"/>
          </a:xfrm>
        </p:spPr>
        <p:txBody>
          <a:bodyPr anchor="ctr">
            <a:normAutofit/>
          </a:bodyPr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ÉTICA E INTEGRIDAD PÚBLICA</a:t>
            </a:r>
            <a:b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Ministerio de la Mujer y Poblaciones Vulnerables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79F78-9C65-AE40-AAF8-1AE8C61CD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1759"/>
            <a:ext cx="9144000" cy="587090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3786583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64C71279-B97B-ED2D-8BAE-80ED6FE3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68" y="-1095130"/>
            <a:ext cx="2350478" cy="827368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B609CA9B-2F09-A86A-787B-F663259DFFB9}"/>
              </a:ext>
            </a:extLst>
          </p:cNvPr>
          <p:cNvSpPr txBox="1">
            <a:spLocks/>
          </p:cNvSpPr>
          <p:nvPr/>
        </p:nvSpPr>
        <p:spPr>
          <a:xfrm>
            <a:off x="4106008" y="5697415"/>
            <a:ext cx="4167553" cy="923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800" spc="3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2024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CE5487-AEAF-FC86-6E2A-9772E69C6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6AB8767-9DB1-E962-3ACA-2D70A550C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875" y="39569"/>
            <a:ext cx="1375263" cy="9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9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0812F7D-481A-A4E4-8455-6BF5528D52AC}"/>
              </a:ext>
            </a:extLst>
          </p:cNvPr>
          <p:cNvSpPr/>
          <p:nvPr/>
        </p:nvSpPr>
        <p:spPr>
          <a:xfrm rot="261871">
            <a:off x="7631060" y="1067434"/>
            <a:ext cx="3394506" cy="4674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9583"/>
            <a:ext cx="7327392" cy="959168"/>
          </a:xfrm>
        </p:spPr>
        <p:txBody>
          <a:bodyPr>
            <a:normAutofit/>
          </a:bodyPr>
          <a:lstStyle/>
          <a:p>
            <a:pPr algn="ctr"/>
            <a:r>
              <a:rPr lang="es-ES" sz="3200" b="1" i="1" spc="-150" dirty="0">
                <a:solidFill>
                  <a:srgbClr val="002060"/>
                </a:solidFill>
                <a:latin typeface="Gotham Rounded Bold" pitchFamily="50" charset="0"/>
                <a:cs typeface="Poppins" pitchFamily="2" charset="77"/>
              </a:rPr>
              <a:t>Prohibiciones</a:t>
            </a:r>
            <a:endParaRPr lang="es-PE" sz="3200" b="1" i="1" spc="-150" dirty="0">
              <a:solidFill>
                <a:srgbClr val="002060"/>
              </a:solidFill>
              <a:latin typeface="Gotham Rounded Bold" pitchFamily="50" charset="0"/>
              <a:cs typeface="Poppins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36948"/>
            <a:ext cx="6486145" cy="38484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endParaRPr lang="es-ES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ES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ES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ES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PE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22247" y="1715315"/>
            <a:ext cx="6402097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E53A9AC7-3C10-CE9B-5346-F21D6457A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897CCE-4BE5-45EC-8819-D5986319A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1150">
            <a:off x="7463884" y="1368430"/>
            <a:ext cx="3426132" cy="3952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C53202-C922-434A-9C1D-C665ED1D2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44" y="1908751"/>
            <a:ext cx="6375300" cy="40200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52FFA-50A0-1667-010E-69E1EDC91FA2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8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53" y="1053742"/>
            <a:ext cx="6318504" cy="959168"/>
          </a:xfrm>
        </p:spPr>
        <p:txBody>
          <a:bodyPr>
            <a:normAutofit/>
          </a:bodyPr>
          <a:lstStyle/>
          <a:p>
            <a:r>
              <a:rPr lang="es-ES" sz="3200" b="1" spc="-150" dirty="0">
                <a:solidFill>
                  <a:srgbClr val="FF0000"/>
                </a:solidFill>
                <a:latin typeface="Gotham Rounded Bold" pitchFamily="50" charset="0"/>
                <a:cs typeface="Poppins" pitchFamily="2" charset="77"/>
              </a:rPr>
              <a:t>2. Integridad Pública</a:t>
            </a:r>
            <a:endParaRPr lang="es-PE" sz="3200" b="1" spc="-150" dirty="0">
              <a:solidFill>
                <a:srgbClr val="002060"/>
              </a:solidFill>
              <a:latin typeface="Gotham Rounded Bold" pitchFamily="50" charset="0"/>
              <a:cs typeface="Poppins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11" y="2013277"/>
            <a:ext cx="5786296" cy="416680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ES" sz="9600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Es la actuación </a:t>
            </a:r>
            <a:r>
              <a:rPr lang="es-ES" sz="9600" b="1" dirty="0">
                <a:solidFill>
                  <a:srgbClr val="FF0000"/>
                </a:solidFill>
                <a:latin typeface="Gotham Rounded Book" pitchFamily="50" charset="0"/>
                <a:cs typeface="Poppins" pitchFamily="2" charset="77"/>
              </a:rPr>
              <a:t>coherente con valores, principios y normas</a:t>
            </a:r>
            <a:r>
              <a:rPr lang="es-ES" sz="9600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, que promueve y protege el desempeño ético de la función pública, de modo que los poderes y recursos confiados al Estado se dispongan hacia los fines que se destinaron, asegurando que el servicio público a la ciudadanía esté orientado al interés general y a la generación de valor público.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ES" sz="9600" u="sng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Cualquier práctica contraria a la ética afecta la misión de la entidad y deslegitima el ejercicio de la función pública</a:t>
            </a:r>
            <a:r>
              <a:rPr lang="es-ES" sz="9600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endParaRPr lang="es-ES" sz="6000" dirty="0">
              <a:solidFill>
                <a:srgbClr val="002060"/>
              </a:solidFill>
              <a:latin typeface="Gotham Rounded Book" pitchFamily="50" charset="0"/>
              <a:cs typeface="Poppins" pitchFamily="2" charset="77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endParaRPr lang="es-ES" sz="6000" dirty="0">
              <a:solidFill>
                <a:srgbClr val="002060"/>
              </a:solidFill>
              <a:latin typeface="Gotham Rounded Book" pitchFamily="50" charset="0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PE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825043"/>
            <a:ext cx="590832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F5AED98-3043-EA0B-5C45-3507898A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C84C85-1E8F-CCB1-D184-7EB783133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521" y="2012910"/>
            <a:ext cx="3587353" cy="32089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8161F64-9E34-35C6-2412-F8195AEC41DD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5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53" y="1053742"/>
            <a:ext cx="6318504" cy="959168"/>
          </a:xfrm>
        </p:spPr>
        <p:txBody>
          <a:bodyPr>
            <a:normAutofit/>
          </a:bodyPr>
          <a:lstStyle/>
          <a:p>
            <a:r>
              <a:rPr lang="es-ES" sz="3200" b="1" i="1" spc="-150" dirty="0">
                <a:solidFill>
                  <a:srgbClr val="002060"/>
                </a:solidFill>
                <a:latin typeface="Gotham Rounded Bold" pitchFamily="50" charset="0"/>
                <a:cs typeface="Poppins" pitchFamily="2" charset="77"/>
              </a:rPr>
              <a:t>Qué implica servir con integridad</a:t>
            </a:r>
            <a:endParaRPr lang="es-PE" sz="3200" b="1" i="1" spc="-150" dirty="0">
              <a:solidFill>
                <a:srgbClr val="002060"/>
              </a:solidFill>
              <a:latin typeface="Gotham Rounded Bold" pitchFamily="50" charset="0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825043"/>
            <a:ext cx="590832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F5AED98-3043-EA0B-5C45-3507898A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AB92128B-0A9A-6772-9B73-CDAB522B0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3991" t="33407" r="26343" b="17959"/>
          <a:stretch/>
        </p:blipFill>
        <p:spPr>
          <a:xfrm>
            <a:off x="1715163" y="1982428"/>
            <a:ext cx="8761674" cy="3980855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3B9AD15-FFBD-8DCD-12BD-F604BE34E826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2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53" y="1053742"/>
            <a:ext cx="6318504" cy="959168"/>
          </a:xfrm>
        </p:spPr>
        <p:txBody>
          <a:bodyPr>
            <a:normAutofit/>
          </a:bodyPr>
          <a:lstStyle/>
          <a:p>
            <a:r>
              <a:rPr lang="es-ES" sz="3200" b="1" spc="-150" dirty="0">
                <a:solidFill>
                  <a:srgbClr val="FF0000"/>
                </a:solidFill>
                <a:latin typeface="Gotham Rounded Bold" pitchFamily="50" charset="0"/>
                <a:cs typeface="Poppins" pitchFamily="2" charset="77"/>
              </a:rPr>
              <a:t>3. Corrupción</a:t>
            </a:r>
            <a:endParaRPr lang="es-PE" sz="3200" b="1" spc="-150" dirty="0">
              <a:solidFill>
                <a:srgbClr val="002060"/>
              </a:solidFill>
              <a:latin typeface="Gotham Rounded Bold" pitchFamily="50" charset="0"/>
              <a:cs typeface="Poppins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11" y="2013277"/>
            <a:ext cx="6318504" cy="384846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endParaRPr lang="es-ES" sz="6000" b="1" dirty="0">
              <a:solidFill>
                <a:srgbClr val="FF0000"/>
              </a:solidFill>
              <a:latin typeface="Gotham Rounded Book" pitchFamily="50" charset="0"/>
              <a:cs typeface="Poppins" pitchFamily="2" charset="77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ES" sz="6000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“El </a:t>
            </a:r>
            <a:r>
              <a:rPr lang="es-ES" sz="6000" b="1" dirty="0">
                <a:solidFill>
                  <a:srgbClr val="FF0000"/>
                </a:solidFill>
                <a:latin typeface="Gotham Rounded Book" pitchFamily="50" charset="0"/>
                <a:cs typeface="Poppins" pitchFamily="2" charset="77"/>
              </a:rPr>
              <a:t>mal uso del poder</a:t>
            </a:r>
            <a:r>
              <a:rPr lang="es-ES" sz="6000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 público o privado para </a:t>
            </a:r>
            <a:r>
              <a:rPr lang="es-ES" sz="6000" b="1" dirty="0">
                <a:solidFill>
                  <a:srgbClr val="FF0000"/>
                </a:solidFill>
                <a:latin typeface="Gotham Rounded Book" pitchFamily="50" charset="0"/>
                <a:cs typeface="Poppins" pitchFamily="2" charset="77"/>
              </a:rPr>
              <a:t>obtener un beneficio indebido</a:t>
            </a:r>
            <a:r>
              <a:rPr lang="es-ES" sz="6000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, económico, no económico o ventaja; directa o indirecta; por agentes públicos, privados o ciudadanos; </a:t>
            </a:r>
            <a:r>
              <a:rPr lang="es-ES" sz="6000" b="1" dirty="0">
                <a:solidFill>
                  <a:srgbClr val="FF0000"/>
                </a:solidFill>
                <a:latin typeface="Gotham Rounded Book" pitchFamily="50" charset="0"/>
                <a:cs typeface="Poppins" pitchFamily="2" charset="77"/>
              </a:rPr>
              <a:t>vulnerando principios y deberes éticos, normas y derechos fundamentales</a:t>
            </a:r>
            <a:r>
              <a:rPr lang="es-ES" sz="6000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”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endParaRPr lang="es-ES" sz="6000" dirty="0">
              <a:solidFill>
                <a:srgbClr val="002060"/>
              </a:solidFill>
              <a:latin typeface="Gotham Rounded Book" pitchFamily="50" charset="0"/>
              <a:cs typeface="Poppins" pitchFamily="2" charset="77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ES" sz="4300" i="1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Política Nacional de Integridad y Lucha contra la Corrupción –PCM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PE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825043"/>
            <a:ext cx="590832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F5AED98-3043-EA0B-5C45-3507898A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813E0F7-C943-48F4-98A3-E11D419D3F2F}"/>
              </a:ext>
            </a:extLst>
          </p:cNvPr>
          <p:cNvSpPr/>
          <p:nvPr/>
        </p:nvSpPr>
        <p:spPr>
          <a:xfrm rot="261871">
            <a:off x="8386434" y="1600072"/>
            <a:ext cx="3394506" cy="4674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7D76C8-20AB-485A-AF45-3CDEA21ED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635" y="1825043"/>
            <a:ext cx="3101008" cy="4217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D8B478-6BAA-302D-DC5B-0DD175E98745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52" y="1053742"/>
            <a:ext cx="6794877" cy="959168"/>
          </a:xfrm>
        </p:spPr>
        <p:txBody>
          <a:bodyPr>
            <a:normAutofit fontScale="90000"/>
          </a:bodyPr>
          <a:lstStyle/>
          <a:p>
            <a:r>
              <a:rPr lang="es-ES" sz="3200" b="1" i="1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¿Porqué debemos enfrentar la corrupción? </a:t>
            </a:r>
            <a:br>
              <a:rPr lang="es-ES" sz="3200" b="1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</a:br>
            <a:endParaRPr lang="es-PE" sz="3200" b="1" spc="-150" dirty="0">
              <a:solidFill>
                <a:srgbClr val="002060"/>
              </a:solidFill>
              <a:latin typeface="Gotham Rounded Bold" pitchFamily="50" charset="0"/>
              <a:cs typeface="Poppins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11" y="2013277"/>
            <a:ext cx="5801060" cy="384846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Font typeface="Wingdings" panose="05000000000000000000" pitchFamily="2" charset="2"/>
              <a:buChar char="v"/>
            </a:pPr>
            <a:endParaRPr lang="es-ES" sz="9600" dirty="0">
              <a:solidFill>
                <a:srgbClr val="002060"/>
              </a:solidFill>
              <a:latin typeface="Gotham Rounded Book" pitchFamily="50" charset="0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Font typeface="Wingdings" panose="05000000000000000000" pitchFamily="2" charset="2"/>
              <a:buChar char="v"/>
            </a:pPr>
            <a:r>
              <a:rPr lang="es-ES" sz="9600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Limita el desarrollo del país y la libre competencia.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Font typeface="Wingdings" panose="05000000000000000000" pitchFamily="2" charset="2"/>
              <a:buChar char="v"/>
            </a:pPr>
            <a:r>
              <a:rPr lang="es-ES" sz="9600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La prestación de los servicios se realiza de forma deficiente.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Font typeface="Wingdings" panose="05000000000000000000" pitchFamily="2" charset="2"/>
              <a:buChar char="v"/>
            </a:pPr>
            <a:r>
              <a:rPr lang="es-ES" sz="9600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Aumenta la carencia de infraestructura y genera desigualdad.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Font typeface="Wingdings" panose="05000000000000000000" pitchFamily="2" charset="2"/>
              <a:buChar char="v"/>
            </a:pPr>
            <a:r>
              <a:rPr lang="es-ES" sz="9600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Afecta la confianza del ciudadano hacia el Estado. </a:t>
            </a:r>
          </a:p>
          <a:p>
            <a:pPr marL="1143000" indent="-11430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AutoNum type="arabicPeriod"/>
            </a:pPr>
            <a:endParaRPr lang="es-ES" sz="7200" dirty="0">
              <a:solidFill>
                <a:srgbClr val="002060"/>
              </a:solidFill>
              <a:latin typeface="Gotham Rounded Book" pitchFamily="50" charset="0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PE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825043"/>
            <a:ext cx="590832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F5AED98-3043-EA0B-5C45-3507898A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5BA48F-F2E1-4D37-90BC-AFF49D763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774" y="1664567"/>
            <a:ext cx="2603392" cy="379134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BF31870-5312-40FD-A450-4B940F268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453" y="1053742"/>
            <a:ext cx="2028345" cy="168508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86A6CBC-ADA3-486E-B5B6-60E41B15DA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96" t="3798" r="4863" b="5480"/>
          <a:stretch/>
        </p:blipFill>
        <p:spPr>
          <a:xfrm>
            <a:off x="9873369" y="2683455"/>
            <a:ext cx="2318632" cy="175357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DA80E4C-A38A-4F0C-B988-A5C6436A4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7611" y="4649026"/>
            <a:ext cx="2250147" cy="16137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109F915-4322-0F03-502C-87487F1C8C03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4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53" y="1053742"/>
            <a:ext cx="6318504" cy="959168"/>
          </a:xfrm>
        </p:spPr>
        <p:txBody>
          <a:bodyPr>
            <a:normAutofit fontScale="90000"/>
          </a:bodyPr>
          <a:lstStyle/>
          <a:p>
            <a:r>
              <a:rPr lang="es-ES" sz="3200" b="1" i="1" spc="-150" dirty="0">
                <a:solidFill>
                  <a:srgbClr val="002060"/>
                </a:solidFill>
                <a:latin typeface="Gotham Rounded Bold" pitchFamily="50" charset="0"/>
                <a:cs typeface="Poppins" pitchFamily="2" charset="77"/>
              </a:rPr>
              <a:t>Cómo denunciar posibles actos de corrupción</a:t>
            </a:r>
            <a:endParaRPr lang="es-PE" sz="3200" b="1" i="1" spc="-150" dirty="0">
              <a:solidFill>
                <a:srgbClr val="002060"/>
              </a:solidFill>
              <a:latin typeface="Gotham Rounded Bold" pitchFamily="50" charset="0"/>
              <a:cs typeface="Poppins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11" y="2013276"/>
            <a:ext cx="6318504" cy="41496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endParaRPr lang="es-ES" sz="6000" dirty="0">
              <a:solidFill>
                <a:srgbClr val="002060"/>
              </a:solidFill>
              <a:latin typeface="Gotham Rounded Book" pitchFamily="50" charset="0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ES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ES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ES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ES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ES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endParaRPr lang="es-ES" sz="1800" dirty="0">
              <a:solidFill>
                <a:srgbClr val="002060"/>
              </a:solidFill>
              <a:latin typeface="Poppins" pitchFamily="2" charset="77"/>
              <a:cs typeface="Poppins" pitchFamily="2" charset="77"/>
              <a:hlinkClick r:id="rId4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ES" sz="1800" u="sng" dirty="0">
                <a:solidFill>
                  <a:srgbClr val="002060"/>
                </a:solidFill>
                <a:latin typeface="Poppins" pitchFamily="2" charset="77"/>
                <a:cs typeface="Poppins" pitchFamily="2" charset="77"/>
                <a:hlinkClick r:id="rId4"/>
              </a:rPr>
              <a:t>https://denuncias.servicios.gob.pe/</a:t>
            </a:r>
            <a:endParaRPr lang="es-ES" sz="1800" u="sng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endParaRPr lang="es-ES" sz="1800" u="sng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ES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PE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825043"/>
            <a:ext cx="590832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F5AED98-3043-EA0B-5C45-3507898AD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713240-5707-458C-A34C-3902D679C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795" y="1955077"/>
            <a:ext cx="5597005" cy="3610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317FAD-014F-4052-A540-B8609A9019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0575" y="1955077"/>
            <a:ext cx="5131293" cy="3868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37AFFC-0929-798D-BBF8-31FEC1264D49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87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87" y="1053742"/>
            <a:ext cx="7140274" cy="959168"/>
          </a:xfrm>
        </p:spPr>
        <p:txBody>
          <a:bodyPr>
            <a:normAutofit fontScale="90000"/>
          </a:bodyPr>
          <a:lstStyle/>
          <a:p>
            <a:r>
              <a:rPr lang="es-ES" sz="3200" b="1" spc="-150" dirty="0">
                <a:solidFill>
                  <a:srgbClr val="FF0000"/>
                </a:solidFill>
                <a:latin typeface="Gotham Rounded Bold" pitchFamily="50" charset="0"/>
                <a:cs typeface="Poppins" pitchFamily="2" charset="77"/>
              </a:rPr>
              <a:t>4. El rol de la Oficina de Integridad en la institución</a:t>
            </a:r>
            <a:endParaRPr lang="es-PE" sz="3200" b="1" spc="-150" dirty="0">
              <a:solidFill>
                <a:srgbClr val="002060"/>
              </a:solidFill>
              <a:latin typeface="Gotham Rounded Bold" pitchFamily="50" charset="0"/>
              <a:cs typeface="Poppins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11" y="2012910"/>
            <a:ext cx="5908321" cy="322638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Font typeface="Wingdings" panose="05000000000000000000" pitchFamily="2" charset="2"/>
              <a:buChar char="v"/>
            </a:pPr>
            <a:r>
              <a:rPr lang="es-ES" sz="9600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Conduce y dirige las medidas destinadas a fortalecer una cultura de integridad en la entidad.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Font typeface="Wingdings" panose="05000000000000000000" pitchFamily="2" charset="2"/>
              <a:buChar char="v"/>
            </a:pPr>
            <a:r>
              <a:rPr lang="es-ES" sz="9600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Evalúa, realiza el seguimiento de las denuncias por presuntos actos de corrupción y las tramita a las dependencias respectivas.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Font typeface="Wingdings" panose="05000000000000000000" pitchFamily="2" charset="2"/>
              <a:buChar char="v"/>
            </a:pPr>
            <a:r>
              <a:rPr lang="es-ES" sz="9600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Capacita y brinda asistencia técnica en ética e integridad.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Font typeface="Wingdings" panose="05000000000000000000" pitchFamily="2" charset="2"/>
              <a:buChar char="v"/>
            </a:pPr>
            <a:endParaRPr lang="es-ES" sz="6000" b="1" dirty="0">
              <a:solidFill>
                <a:srgbClr val="FF0000"/>
              </a:solidFill>
              <a:latin typeface="Gotham Rounded Book" pitchFamily="50" charset="0"/>
              <a:cs typeface="Poppins" pitchFamily="2" charset="77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ES" sz="4300" i="1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(Resolución Ministerial </a:t>
            </a:r>
            <a:r>
              <a:rPr lang="es-ES" sz="4300" i="1" dirty="0" err="1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N°</a:t>
            </a:r>
            <a:r>
              <a:rPr lang="es-ES" sz="4300" i="1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 362-2023-MIMP, Texto Integrado de Reglamento de Organización y Funciones)</a:t>
            </a: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825043"/>
            <a:ext cx="590832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F5AED98-3043-EA0B-5C45-3507898A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2B9A4DF-652E-4CDB-A9FF-3944DB5797F5}"/>
              </a:ext>
            </a:extLst>
          </p:cNvPr>
          <p:cNvSpPr/>
          <p:nvPr/>
        </p:nvSpPr>
        <p:spPr>
          <a:xfrm>
            <a:off x="9257435" y="2329065"/>
            <a:ext cx="2294004" cy="21347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OFICINA DE INTEGRIDAD</a:t>
            </a:r>
            <a:endParaRPr lang="es-PE" b="1" dirty="0">
              <a:solidFill>
                <a:srgbClr val="002060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DE44B8D-22C7-4D66-A65C-133D92E260E5}"/>
              </a:ext>
            </a:extLst>
          </p:cNvPr>
          <p:cNvSpPr/>
          <p:nvPr/>
        </p:nvSpPr>
        <p:spPr>
          <a:xfrm>
            <a:off x="8127999" y="1335314"/>
            <a:ext cx="1582058" cy="14031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CONDUCCIÓN Y DIRECCIÓN</a:t>
            </a:r>
            <a:endParaRPr lang="es-PE" sz="1200" b="1" dirty="0">
              <a:solidFill>
                <a:srgbClr val="002060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6DFA9FF-A5B7-4B03-BED3-491656F5169B}"/>
              </a:ext>
            </a:extLst>
          </p:cNvPr>
          <p:cNvSpPr/>
          <p:nvPr/>
        </p:nvSpPr>
        <p:spPr>
          <a:xfrm>
            <a:off x="7579812" y="2694896"/>
            <a:ext cx="1582058" cy="140312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EVALUACIÓN Y SEGUIMIENTO</a:t>
            </a:r>
            <a:endParaRPr lang="es-PE" b="1" dirty="0">
              <a:solidFill>
                <a:srgbClr val="002060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A0B8218-E43E-4EC0-8FA3-821437224922}"/>
              </a:ext>
            </a:extLst>
          </p:cNvPr>
          <p:cNvSpPr/>
          <p:nvPr/>
        </p:nvSpPr>
        <p:spPr>
          <a:xfrm>
            <a:off x="8127999" y="4078443"/>
            <a:ext cx="1609171" cy="14031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CAPACITACIÓN Y ASISTENCIA TÉCNICA</a:t>
            </a:r>
            <a:endParaRPr lang="es-PE" sz="1200" b="1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0EB942-7849-8D15-7373-FBF2722C89D3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00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87" y="1053742"/>
            <a:ext cx="6517422" cy="959168"/>
          </a:xfrm>
        </p:spPr>
        <p:txBody>
          <a:bodyPr>
            <a:normAutofit fontScale="90000"/>
          </a:bodyPr>
          <a:lstStyle/>
          <a:p>
            <a:r>
              <a:rPr lang="es-ES" sz="3200" b="1" spc="-150" dirty="0">
                <a:solidFill>
                  <a:srgbClr val="FF0000"/>
                </a:solidFill>
                <a:latin typeface="Gotham Rounded Bold" pitchFamily="50" charset="0"/>
                <a:cs typeface="Poppins" pitchFamily="2" charset="77"/>
              </a:rPr>
              <a:t>5. Certificación del ISO 37001 </a:t>
            </a:r>
            <a:br>
              <a:rPr lang="es-ES" sz="3200" b="1" spc="-150" dirty="0">
                <a:solidFill>
                  <a:srgbClr val="FF0000"/>
                </a:solidFill>
                <a:latin typeface="Gotham Rounded Bold" pitchFamily="50" charset="0"/>
                <a:cs typeface="Poppins" pitchFamily="2" charset="77"/>
              </a:rPr>
            </a:br>
            <a:r>
              <a:rPr lang="es-ES" sz="3200" b="1" spc="-150" dirty="0">
                <a:solidFill>
                  <a:srgbClr val="FF0000"/>
                </a:solidFill>
                <a:latin typeface="Gotham Rounded Bold" pitchFamily="50" charset="0"/>
                <a:cs typeface="Poppins" pitchFamily="2" charset="77"/>
              </a:rPr>
              <a:t>     Sistema de Gestión </a:t>
            </a:r>
            <a:r>
              <a:rPr lang="es-ES" sz="3200" b="1" spc="-150" dirty="0" err="1">
                <a:solidFill>
                  <a:srgbClr val="FF0000"/>
                </a:solidFill>
                <a:latin typeface="Gotham Rounded Bold" pitchFamily="50" charset="0"/>
                <a:cs typeface="Poppins" pitchFamily="2" charset="77"/>
              </a:rPr>
              <a:t>Antisosborno</a:t>
            </a:r>
            <a:r>
              <a:rPr lang="es-ES" sz="3200" b="1" spc="-150" dirty="0">
                <a:solidFill>
                  <a:srgbClr val="FF0000"/>
                </a:solidFill>
                <a:latin typeface="Gotham Rounded Bold" pitchFamily="50" charset="0"/>
                <a:cs typeface="Poppins" pitchFamily="2" charset="77"/>
              </a:rPr>
              <a:t> -SGA</a:t>
            </a:r>
            <a:endParaRPr lang="es-PE" sz="3200" b="1" spc="-150" dirty="0">
              <a:solidFill>
                <a:srgbClr val="002060"/>
              </a:solidFill>
              <a:latin typeface="Gotham Rounded Bold" pitchFamily="50" charset="0"/>
              <a:cs typeface="Poppins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11" y="2503502"/>
            <a:ext cx="5908321" cy="273578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MX" sz="2600" dirty="0"/>
              <a:t>El 29 de noviembre de 2019, el Ministerio de la Mujer y Poblaciones Vulnerables obtiene la certificación ISO 37001:2016 (Certificado </a:t>
            </a:r>
            <a:r>
              <a:rPr lang="es-MX" sz="2600" dirty="0" err="1"/>
              <a:t>N°</a:t>
            </a:r>
            <a:r>
              <a:rPr lang="es-MX" sz="2600" dirty="0"/>
              <a:t> ER-0018-19-AS) emitido por la empresa auditora Global </a:t>
            </a:r>
            <a:r>
              <a:rPr lang="es-MX" sz="2600" dirty="0" err="1"/>
              <a:t>Certification</a:t>
            </a:r>
            <a:r>
              <a:rPr lang="es-MX" sz="2600" dirty="0"/>
              <a:t> Bureau S.A., y en noviembre de 2022, obtuvo su recertificación.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endParaRPr lang="es-ES" sz="6000" b="1" dirty="0">
              <a:solidFill>
                <a:srgbClr val="FF0000"/>
              </a:solidFill>
              <a:latin typeface="Gotham Rounded Book" pitchFamily="50" charset="0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891304"/>
            <a:ext cx="590832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F5AED98-3043-EA0B-5C45-3507898A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BD27609-DD70-4AC1-B41F-7081D8590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072" y="1107997"/>
            <a:ext cx="4036517" cy="51735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B983620-02AB-10D5-1A75-6B600F71AE97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7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9" y="828938"/>
            <a:ext cx="7140274" cy="813046"/>
          </a:xfrm>
        </p:spPr>
        <p:txBody>
          <a:bodyPr>
            <a:normAutofit/>
          </a:bodyPr>
          <a:lstStyle/>
          <a:p>
            <a:r>
              <a:rPr lang="es-ES" sz="3200" b="1" spc="-150" dirty="0">
                <a:solidFill>
                  <a:srgbClr val="FF0000"/>
                </a:solidFill>
                <a:latin typeface="Gotham Rounded Bold" pitchFamily="50" charset="0"/>
                <a:cs typeface="Poppins" pitchFamily="2" charset="77"/>
              </a:rPr>
              <a:t> Alcance y procesos certificados</a:t>
            </a:r>
            <a:endParaRPr lang="es-PE" sz="3200" b="1" spc="-150" dirty="0">
              <a:solidFill>
                <a:srgbClr val="002060"/>
              </a:solidFill>
              <a:latin typeface="Gotham Rounded Bold" pitchFamily="50" charset="0"/>
              <a:cs typeface="Poppins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11" y="2311332"/>
            <a:ext cx="5908321" cy="29675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endParaRPr lang="es-ES" sz="6000" b="1" dirty="0">
              <a:solidFill>
                <a:srgbClr val="FF0000"/>
              </a:solidFill>
              <a:latin typeface="Gotham Rounded Book" pitchFamily="50" charset="0"/>
              <a:cs typeface="Poppins" pitchFamily="2" charset="77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endParaRPr lang="es-ES" sz="4300" i="1" dirty="0">
              <a:solidFill>
                <a:srgbClr val="002060"/>
              </a:solidFill>
              <a:latin typeface="Gotham Rounded Book" pitchFamily="50" charset="0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440730"/>
            <a:ext cx="590832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F5AED98-3043-EA0B-5C45-3507898A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sp>
        <p:nvSpPr>
          <p:cNvPr id="13" name="9 Rectángulo">
            <a:extLst>
              <a:ext uri="{FF2B5EF4-FFF2-40B4-BE49-F238E27FC236}">
                <a16:creationId xmlns:a16="http://schemas.microsoft.com/office/drawing/2014/main" id="{23EAB28B-BF71-4F7D-9365-953CB044130E}"/>
              </a:ext>
            </a:extLst>
          </p:cNvPr>
          <p:cNvSpPr/>
          <p:nvPr/>
        </p:nvSpPr>
        <p:spPr>
          <a:xfrm>
            <a:off x="386810" y="1661562"/>
            <a:ext cx="11640993" cy="830997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“Promoción y protección de los derechos de niñas, niños y adolescentes en: Gestión de adopciones; Registro de centros de acogida residencial de niñas, niños y adolescentes; Supervisión de los centros de acogida residencial para niñas, niños y adolescentes y Protección especial”.</a:t>
            </a:r>
          </a:p>
        </p:txBody>
      </p:sp>
      <p:grpSp>
        <p:nvGrpSpPr>
          <p:cNvPr id="14" name="Google Shape;1805;p35">
            <a:extLst>
              <a:ext uri="{FF2B5EF4-FFF2-40B4-BE49-F238E27FC236}">
                <a16:creationId xmlns:a16="http://schemas.microsoft.com/office/drawing/2014/main" id="{8882BB41-D4A3-49F0-AD42-D2CC2A7137EF}"/>
              </a:ext>
            </a:extLst>
          </p:cNvPr>
          <p:cNvGrpSpPr/>
          <p:nvPr/>
        </p:nvGrpSpPr>
        <p:grpSpPr>
          <a:xfrm>
            <a:off x="293997" y="2390712"/>
            <a:ext cx="1643270" cy="2619614"/>
            <a:chOff x="829346" y="1180342"/>
            <a:chExt cx="1499100" cy="2187869"/>
          </a:xfrm>
        </p:grpSpPr>
        <p:grpSp>
          <p:nvGrpSpPr>
            <p:cNvPr id="15" name="Google Shape;1806;p35">
              <a:extLst>
                <a:ext uri="{FF2B5EF4-FFF2-40B4-BE49-F238E27FC236}">
                  <a16:creationId xmlns:a16="http://schemas.microsoft.com/office/drawing/2014/main" id="{FB8D33DF-FB8D-48FC-BB5C-06C2420FE9AE}"/>
                </a:ext>
              </a:extLst>
            </p:cNvPr>
            <p:cNvGrpSpPr/>
            <p:nvPr/>
          </p:nvGrpSpPr>
          <p:grpSpPr>
            <a:xfrm rot="10800000">
              <a:off x="1512176" y="2018766"/>
              <a:ext cx="66720" cy="831360"/>
              <a:chOff x="5117952" y="2967078"/>
              <a:chExt cx="66720" cy="831360"/>
            </a:xfrm>
          </p:grpSpPr>
          <p:sp>
            <p:nvSpPr>
              <p:cNvPr id="27" name="Google Shape;1807;p35">
                <a:extLst>
                  <a:ext uri="{FF2B5EF4-FFF2-40B4-BE49-F238E27FC236}">
                    <a16:creationId xmlns:a16="http://schemas.microsoft.com/office/drawing/2014/main" id="{E1F486C3-5F29-40D3-A0FC-F6D1009D9D02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" name="Google Shape;1808;p35">
                <a:extLst>
                  <a:ext uri="{FF2B5EF4-FFF2-40B4-BE49-F238E27FC236}">
                    <a16:creationId xmlns:a16="http://schemas.microsoft.com/office/drawing/2014/main" id="{A8E40855-0E31-4508-8FC4-D01377EF014A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" name="Google Shape;1809;p35">
                <a:extLst>
                  <a:ext uri="{FF2B5EF4-FFF2-40B4-BE49-F238E27FC236}">
                    <a16:creationId xmlns:a16="http://schemas.microsoft.com/office/drawing/2014/main" id="{C383AE22-8DBE-4A48-B19D-F9B669E3E4DC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" name="Google Shape;1810;p35">
                <a:extLst>
                  <a:ext uri="{FF2B5EF4-FFF2-40B4-BE49-F238E27FC236}">
                    <a16:creationId xmlns:a16="http://schemas.microsoft.com/office/drawing/2014/main" id="{D61DE733-71F6-4E80-826D-7B21FCE60D52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" name="Google Shape;1811;p35">
                <a:extLst>
                  <a:ext uri="{FF2B5EF4-FFF2-40B4-BE49-F238E27FC236}">
                    <a16:creationId xmlns:a16="http://schemas.microsoft.com/office/drawing/2014/main" id="{9A4F602A-4C8C-46E6-94A5-851A9817002E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" name="Google Shape;1812;p35">
                <a:extLst>
                  <a:ext uri="{FF2B5EF4-FFF2-40B4-BE49-F238E27FC236}">
                    <a16:creationId xmlns:a16="http://schemas.microsoft.com/office/drawing/2014/main" id="{DAE5B933-3D1C-4F07-A5CE-7744E221B5C2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" name="Google Shape;1813;p35">
                <a:extLst>
                  <a:ext uri="{FF2B5EF4-FFF2-40B4-BE49-F238E27FC236}">
                    <a16:creationId xmlns:a16="http://schemas.microsoft.com/office/drawing/2014/main" id="{B181C50C-B26B-45DA-89B2-5F430A096D47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" name="Google Shape;1814;p35">
                <a:extLst>
                  <a:ext uri="{FF2B5EF4-FFF2-40B4-BE49-F238E27FC236}">
                    <a16:creationId xmlns:a16="http://schemas.microsoft.com/office/drawing/2014/main" id="{018390C5-8218-4356-8DCC-9B5DB783F077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" name="Google Shape;1815;p35">
                <a:extLst>
                  <a:ext uri="{FF2B5EF4-FFF2-40B4-BE49-F238E27FC236}">
                    <a16:creationId xmlns:a16="http://schemas.microsoft.com/office/drawing/2014/main" id="{A58A19D3-E3FD-4EA2-B07D-C43291DFAC50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" name="Google Shape;1816;p35">
                <a:extLst>
                  <a:ext uri="{FF2B5EF4-FFF2-40B4-BE49-F238E27FC236}">
                    <a16:creationId xmlns:a16="http://schemas.microsoft.com/office/drawing/2014/main" id="{8456E659-4264-4074-9B6C-CA2FA3924823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6" name="Google Shape;1817;p35">
              <a:extLst>
                <a:ext uri="{FF2B5EF4-FFF2-40B4-BE49-F238E27FC236}">
                  <a16:creationId xmlns:a16="http://schemas.microsoft.com/office/drawing/2014/main" id="{E2C99150-8D76-41B3-8816-894A01D9A894}"/>
                </a:ext>
              </a:extLst>
            </p:cNvPr>
            <p:cNvSpPr/>
            <p:nvPr/>
          </p:nvSpPr>
          <p:spPr>
            <a:xfrm>
              <a:off x="1538464" y="2587999"/>
              <a:ext cx="14112" cy="43072"/>
            </a:xfrm>
            <a:custGeom>
              <a:avLst/>
              <a:gdLst/>
              <a:ahLst/>
              <a:cxnLst/>
              <a:rect l="l" t="t" r="r" b="b"/>
              <a:pathLst>
                <a:path w="441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441" y="134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818;p35">
              <a:extLst>
                <a:ext uri="{FF2B5EF4-FFF2-40B4-BE49-F238E27FC236}">
                  <a16:creationId xmlns:a16="http://schemas.microsoft.com/office/drawing/2014/main" id="{28D441A7-972C-44F5-800E-62D579F6CD69}"/>
                </a:ext>
              </a:extLst>
            </p:cNvPr>
            <p:cNvSpPr/>
            <p:nvPr/>
          </p:nvSpPr>
          <p:spPr>
            <a:xfrm>
              <a:off x="914016" y="2550329"/>
              <a:ext cx="1263040" cy="407848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6" y="1"/>
                  </a:moveTo>
                  <a:cubicBezTo>
                    <a:pt x="464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69" y="10145"/>
                    <a:pt x="39041" y="9502"/>
                  </a:cubicBezTo>
                  <a:lnTo>
                    <a:pt x="33099" y="441"/>
                  </a:lnTo>
                  <a:cubicBezTo>
                    <a:pt x="32921" y="167"/>
                    <a:pt x="32623" y="1"/>
                    <a:pt x="32290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Proceso 1</a:t>
              </a:r>
              <a:endParaRPr sz="16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8" name="Google Shape;1819;p35">
              <a:extLst>
                <a:ext uri="{FF2B5EF4-FFF2-40B4-BE49-F238E27FC236}">
                  <a16:creationId xmlns:a16="http://schemas.microsoft.com/office/drawing/2014/main" id="{326073ED-CF34-4228-A3C0-F1828E7B054E}"/>
                </a:ext>
              </a:extLst>
            </p:cNvPr>
            <p:cNvGrpSpPr/>
            <p:nvPr/>
          </p:nvGrpSpPr>
          <p:grpSpPr>
            <a:xfrm>
              <a:off x="1368713" y="3014326"/>
              <a:ext cx="353645" cy="353885"/>
              <a:chOff x="-35839800" y="3561027"/>
              <a:chExt cx="291450" cy="291648"/>
            </a:xfrm>
          </p:grpSpPr>
          <p:sp>
            <p:nvSpPr>
              <p:cNvPr id="20" name="Google Shape;1820;p35">
                <a:extLst>
                  <a:ext uri="{FF2B5EF4-FFF2-40B4-BE49-F238E27FC236}">
                    <a16:creationId xmlns:a16="http://schemas.microsoft.com/office/drawing/2014/main" id="{11B5E4F7-7EF5-4943-87BD-103DE8798E80}"/>
                  </a:ext>
                </a:extLst>
              </p:cNvPr>
              <p:cNvSpPr/>
              <p:nvPr/>
            </p:nvSpPr>
            <p:spPr>
              <a:xfrm>
                <a:off x="-35772850" y="3612426"/>
                <a:ext cx="155200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6208" h="5703" extrusionOk="0">
                    <a:moveTo>
                      <a:pt x="3088" y="693"/>
                    </a:moveTo>
                    <a:cubicBezTo>
                      <a:pt x="3655" y="693"/>
                      <a:pt x="4128" y="1166"/>
                      <a:pt x="4128" y="1733"/>
                    </a:cubicBezTo>
                    <a:cubicBezTo>
                      <a:pt x="4128" y="2174"/>
                      <a:pt x="3844" y="2552"/>
                      <a:pt x="3466" y="2710"/>
                    </a:cubicBezTo>
                    <a:lnTo>
                      <a:pt x="3466" y="3119"/>
                    </a:lnTo>
                    <a:cubicBezTo>
                      <a:pt x="3466" y="3308"/>
                      <a:pt x="3309" y="3466"/>
                      <a:pt x="3088" y="3466"/>
                    </a:cubicBezTo>
                    <a:cubicBezTo>
                      <a:pt x="2899" y="3466"/>
                      <a:pt x="2742" y="3308"/>
                      <a:pt x="2742" y="3119"/>
                    </a:cubicBezTo>
                    <a:lnTo>
                      <a:pt x="2742" y="2710"/>
                    </a:lnTo>
                    <a:cubicBezTo>
                      <a:pt x="2742" y="2426"/>
                      <a:pt x="2931" y="2174"/>
                      <a:pt x="3214" y="2080"/>
                    </a:cubicBezTo>
                    <a:cubicBezTo>
                      <a:pt x="3340" y="2048"/>
                      <a:pt x="3466" y="1891"/>
                      <a:pt x="3466" y="1765"/>
                    </a:cubicBezTo>
                    <a:cubicBezTo>
                      <a:pt x="3466" y="1576"/>
                      <a:pt x="3309" y="1418"/>
                      <a:pt x="3088" y="1418"/>
                    </a:cubicBezTo>
                    <a:cubicBezTo>
                      <a:pt x="2899" y="1418"/>
                      <a:pt x="2742" y="1576"/>
                      <a:pt x="2742" y="1765"/>
                    </a:cubicBezTo>
                    <a:cubicBezTo>
                      <a:pt x="2742" y="1954"/>
                      <a:pt x="2584" y="2111"/>
                      <a:pt x="2395" y="2111"/>
                    </a:cubicBezTo>
                    <a:cubicBezTo>
                      <a:pt x="2206" y="2111"/>
                      <a:pt x="2049" y="1954"/>
                      <a:pt x="2049" y="1765"/>
                    </a:cubicBezTo>
                    <a:cubicBezTo>
                      <a:pt x="2080" y="1166"/>
                      <a:pt x="2553" y="693"/>
                      <a:pt x="3088" y="693"/>
                    </a:cubicBezTo>
                    <a:close/>
                    <a:moveTo>
                      <a:pt x="3088" y="3781"/>
                    </a:moveTo>
                    <a:cubicBezTo>
                      <a:pt x="3309" y="3781"/>
                      <a:pt x="3466" y="3938"/>
                      <a:pt x="3466" y="4127"/>
                    </a:cubicBezTo>
                    <a:cubicBezTo>
                      <a:pt x="3466" y="4317"/>
                      <a:pt x="3309" y="4474"/>
                      <a:pt x="3088" y="4474"/>
                    </a:cubicBezTo>
                    <a:cubicBezTo>
                      <a:pt x="2899" y="4474"/>
                      <a:pt x="2742" y="4317"/>
                      <a:pt x="2742" y="4127"/>
                    </a:cubicBezTo>
                    <a:cubicBezTo>
                      <a:pt x="2742" y="3938"/>
                      <a:pt x="2899" y="3781"/>
                      <a:pt x="3088" y="3781"/>
                    </a:cubicBezTo>
                    <a:close/>
                    <a:moveTo>
                      <a:pt x="347" y="0"/>
                    </a:moveTo>
                    <a:cubicBezTo>
                      <a:pt x="158" y="32"/>
                      <a:pt x="1" y="189"/>
                      <a:pt x="1" y="347"/>
                    </a:cubicBezTo>
                    <a:lnTo>
                      <a:pt x="1" y="5010"/>
                    </a:lnTo>
                    <a:lnTo>
                      <a:pt x="694" y="5703"/>
                    </a:lnTo>
                    <a:cubicBezTo>
                      <a:pt x="1371" y="5088"/>
                      <a:pt x="2238" y="4781"/>
                      <a:pt x="3104" y="4781"/>
                    </a:cubicBezTo>
                    <a:cubicBezTo>
                      <a:pt x="3970" y="4781"/>
                      <a:pt x="4837" y="5088"/>
                      <a:pt x="5514" y="5703"/>
                    </a:cubicBezTo>
                    <a:lnTo>
                      <a:pt x="6207" y="5010"/>
                    </a:lnTo>
                    <a:lnTo>
                      <a:pt x="6207" y="347"/>
                    </a:lnTo>
                    <a:cubicBezTo>
                      <a:pt x="6207" y="158"/>
                      <a:pt x="6050" y="0"/>
                      <a:pt x="5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" name="Google Shape;1821;p35">
                <a:extLst>
                  <a:ext uri="{FF2B5EF4-FFF2-40B4-BE49-F238E27FC236}">
                    <a16:creationId xmlns:a16="http://schemas.microsoft.com/office/drawing/2014/main" id="{419E3F48-10BF-41EB-A5E7-BC33A9BC333E}"/>
                  </a:ext>
                </a:extLst>
              </p:cNvPr>
              <p:cNvSpPr/>
              <p:nvPr/>
            </p:nvSpPr>
            <p:spPr>
              <a:xfrm>
                <a:off x="-35621625" y="3694325"/>
                <a:ext cx="732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5735" extrusionOk="0">
                    <a:moveTo>
                      <a:pt x="2931" y="1"/>
                    </a:moveTo>
                    <a:lnTo>
                      <a:pt x="1" y="2899"/>
                    </a:lnTo>
                    <a:lnTo>
                      <a:pt x="2805" y="5735"/>
                    </a:lnTo>
                    <a:cubicBezTo>
                      <a:pt x="2868" y="5609"/>
                      <a:pt x="2931" y="5451"/>
                      <a:pt x="2931" y="5294"/>
                    </a:cubicBezTo>
                    <a:lnTo>
                      <a:pt x="29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" name="Google Shape;1822;p35">
                <a:extLst>
                  <a:ext uri="{FF2B5EF4-FFF2-40B4-BE49-F238E27FC236}">
                    <a16:creationId xmlns:a16="http://schemas.microsoft.com/office/drawing/2014/main" id="{9172742A-A5FD-4984-8B10-0D8B824FE4F8}"/>
                  </a:ext>
                </a:extLst>
              </p:cNvPr>
              <p:cNvSpPr/>
              <p:nvPr/>
            </p:nvSpPr>
            <p:spPr>
              <a:xfrm>
                <a:off x="-35827200" y="3748675"/>
                <a:ext cx="2631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10524" h="4160" extrusionOk="0">
                    <a:moveTo>
                      <a:pt x="5235" y="1"/>
                    </a:moveTo>
                    <a:cubicBezTo>
                      <a:pt x="4482" y="1"/>
                      <a:pt x="3734" y="284"/>
                      <a:pt x="3183" y="851"/>
                    </a:cubicBezTo>
                    <a:lnTo>
                      <a:pt x="1" y="4033"/>
                    </a:lnTo>
                    <a:cubicBezTo>
                      <a:pt x="158" y="4128"/>
                      <a:pt x="316" y="4159"/>
                      <a:pt x="473" y="4159"/>
                    </a:cubicBezTo>
                    <a:lnTo>
                      <a:pt x="10082" y="4159"/>
                    </a:lnTo>
                    <a:cubicBezTo>
                      <a:pt x="10240" y="4159"/>
                      <a:pt x="10398" y="4128"/>
                      <a:pt x="10524" y="4033"/>
                    </a:cubicBezTo>
                    <a:lnTo>
                      <a:pt x="7310" y="851"/>
                    </a:lnTo>
                    <a:cubicBezTo>
                      <a:pt x="6743" y="284"/>
                      <a:pt x="5987" y="1"/>
                      <a:pt x="52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" name="Google Shape;1823;p35">
                <a:extLst>
                  <a:ext uri="{FF2B5EF4-FFF2-40B4-BE49-F238E27FC236}">
                    <a16:creationId xmlns:a16="http://schemas.microsoft.com/office/drawing/2014/main" id="{00789829-AC8B-475C-9637-5A520DB69EC1}"/>
                  </a:ext>
                </a:extLst>
              </p:cNvPr>
              <p:cNvSpPr/>
              <p:nvPr/>
            </p:nvSpPr>
            <p:spPr>
              <a:xfrm>
                <a:off x="-35831925" y="3635275"/>
                <a:ext cx="41775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3403" extrusionOk="0">
                    <a:moveTo>
                      <a:pt x="1671" y="0"/>
                    </a:moveTo>
                    <a:lnTo>
                      <a:pt x="1" y="1701"/>
                    </a:lnTo>
                    <a:lnTo>
                      <a:pt x="1671" y="3403"/>
                    </a:lnTo>
                    <a:lnTo>
                      <a:pt x="16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" name="Google Shape;1824;p35">
                <a:extLst>
                  <a:ext uri="{FF2B5EF4-FFF2-40B4-BE49-F238E27FC236}">
                    <a16:creationId xmlns:a16="http://schemas.microsoft.com/office/drawing/2014/main" id="{F765BA70-C79C-4593-BC39-811481DBEDC5}"/>
                  </a:ext>
                </a:extLst>
              </p:cNvPr>
              <p:cNvSpPr/>
              <p:nvPr/>
            </p:nvSpPr>
            <p:spPr>
              <a:xfrm>
                <a:off x="-35601150" y="3635275"/>
                <a:ext cx="4335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3403" extrusionOk="0">
                    <a:moveTo>
                      <a:pt x="1" y="0"/>
                    </a:moveTo>
                    <a:lnTo>
                      <a:pt x="1" y="3403"/>
                    </a:lnTo>
                    <a:lnTo>
                      <a:pt x="1734" y="17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" name="Google Shape;1825;p35">
                <a:extLst>
                  <a:ext uri="{FF2B5EF4-FFF2-40B4-BE49-F238E27FC236}">
                    <a16:creationId xmlns:a16="http://schemas.microsoft.com/office/drawing/2014/main" id="{C7013E30-9702-4FB5-9237-C30D4F55D74F}"/>
                  </a:ext>
                </a:extLst>
              </p:cNvPr>
              <p:cNvSpPr/>
              <p:nvPr/>
            </p:nvSpPr>
            <p:spPr>
              <a:xfrm>
                <a:off x="-35750000" y="3561027"/>
                <a:ext cx="1110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1427" extrusionOk="0">
                    <a:moveTo>
                      <a:pt x="2182" y="1"/>
                    </a:moveTo>
                    <a:cubicBezTo>
                      <a:pt x="1686" y="1"/>
                      <a:pt x="1198" y="182"/>
                      <a:pt x="851" y="544"/>
                    </a:cubicBezTo>
                    <a:lnTo>
                      <a:pt x="0" y="1426"/>
                    </a:lnTo>
                    <a:lnTo>
                      <a:pt x="4443" y="1426"/>
                    </a:lnTo>
                    <a:lnTo>
                      <a:pt x="3560" y="544"/>
                    </a:lnTo>
                    <a:cubicBezTo>
                      <a:pt x="3182" y="182"/>
                      <a:pt x="2678" y="1"/>
                      <a:pt x="2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" name="Google Shape;1826;p35">
                <a:extLst>
                  <a:ext uri="{FF2B5EF4-FFF2-40B4-BE49-F238E27FC236}">
                    <a16:creationId xmlns:a16="http://schemas.microsoft.com/office/drawing/2014/main" id="{7F5646D3-5C09-4BD5-8A8E-7B80D225DA17}"/>
                  </a:ext>
                </a:extLst>
              </p:cNvPr>
              <p:cNvSpPr/>
              <p:nvPr/>
            </p:nvSpPr>
            <p:spPr>
              <a:xfrm>
                <a:off x="-35839800" y="3694325"/>
                <a:ext cx="72500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5735" extrusionOk="0">
                    <a:moveTo>
                      <a:pt x="1" y="1"/>
                    </a:moveTo>
                    <a:lnTo>
                      <a:pt x="1" y="5294"/>
                    </a:lnTo>
                    <a:cubicBezTo>
                      <a:pt x="1" y="5451"/>
                      <a:pt x="32" y="5609"/>
                      <a:pt x="95" y="5735"/>
                    </a:cubicBezTo>
                    <a:lnTo>
                      <a:pt x="2899" y="28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9" name="Google Shape;1827;p35">
              <a:extLst>
                <a:ext uri="{FF2B5EF4-FFF2-40B4-BE49-F238E27FC236}">
                  <a16:creationId xmlns:a16="http://schemas.microsoft.com/office/drawing/2014/main" id="{9482AC8E-BCE1-4279-B76B-6CAB1D8DAFB4}"/>
                </a:ext>
              </a:extLst>
            </p:cNvPr>
            <p:cNvSpPr txBox="1"/>
            <p:nvPr/>
          </p:nvSpPr>
          <p:spPr>
            <a:xfrm>
              <a:off x="829346" y="1180342"/>
              <a:ext cx="1499100" cy="641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/>
                  <a:cs typeface="Roboto"/>
                  <a:sym typeface="Roboto"/>
                </a:rPr>
                <a:t>Adquisiciones y Contrataciones 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/>
                  <a:cs typeface="Roboto"/>
                  <a:sym typeface="Roboto"/>
                </a:rPr>
                <a:t>(OGA-OAS)</a:t>
              </a:r>
            </a:p>
            <a:p>
              <a:pPr algn="ctr"/>
              <a:endParaRPr sz="1600" dirty="0">
                <a:solidFill>
                  <a:srgbClr val="434343"/>
                </a:solidFill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" name="Google Shape;1742;p35">
            <a:extLst>
              <a:ext uri="{FF2B5EF4-FFF2-40B4-BE49-F238E27FC236}">
                <a16:creationId xmlns:a16="http://schemas.microsoft.com/office/drawing/2014/main" id="{0326AEBC-5D27-4275-871B-9942DD17EE26}"/>
              </a:ext>
            </a:extLst>
          </p:cNvPr>
          <p:cNvGrpSpPr/>
          <p:nvPr/>
        </p:nvGrpSpPr>
        <p:grpSpPr>
          <a:xfrm>
            <a:off x="1542583" y="3456623"/>
            <a:ext cx="1615946" cy="2599313"/>
            <a:chOff x="1984297" y="2151453"/>
            <a:chExt cx="1499100" cy="1949485"/>
          </a:xfrm>
        </p:grpSpPr>
        <p:grpSp>
          <p:nvGrpSpPr>
            <p:cNvPr id="38" name="Google Shape;1743;p35">
              <a:extLst>
                <a:ext uri="{FF2B5EF4-FFF2-40B4-BE49-F238E27FC236}">
                  <a16:creationId xmlns:a16="http://schemas.microsoft.com/office/drawing/2014/main" id="{3C9998D9-334E-403D-9C7E-DE85C887B4A0}"/>
                </a:ext>
              </a:extLst>
            </p:cNvPr>
            <p:cNvGrpSpPr/>
            <p:nvPr/>
          </p:nvGrpSpPr>
          <p:grpSpPr>
            <a:xfrm>
              <a:off x="2700496" y="2658466"/>
              <a:ext cx="66720" cy="831360"/>
              <a:chOff x="5117952" y="2967078"/>
              <a:chExt cx="66720" cy="831360"/>
            </a:xfrm>
          </p:grpSpPr>
          <p:sp>
            <p:nvSpPr>
              <p:cNvPr id="46" name="Google Shape;1744;p35">
                <a:extLst>
                  <a:ext uri="{FF2B5EF4-FFF2-40B4-BE49-F238E27FC236}">
                    <a16:creationId xmlns:a16="http://schemas.microsoft.com/office/drawing/2014/main" id="{2C772A01-7131-41C7-A253-BF0831FCACB0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7" name="Google Shape;1745;p35">
                <a:extLst>
                  <a:ext uri="{FF2B5EF4-FFF2-40B4-BE49-F238E27FC236}">
                    <a16:creationId xmlns:a16="http://schemas.microsoft.com/office/drawing/2014/main" id="{BBBEFCD6-41AB-451E-8F42-A54476FCA14E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8" name="Google Shape;1746;p35">
                <a:extLst>
                  <a:ext uri="{FF2B5EF4-FFF2-40B4-BE49-F238E27FC236}">
                    <a16:creationId xmlns:a16="http://schemas.microsoft.com/office/drawing/2014/main" id="{F8CEE1B4-8E4A-4491-8124-60B8C1E9C753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9" name="Google Shape;1747;p35">
                <a:extLst>
                  <a:ext uri="{FF2B5EF4-FFF2-40B4-BE49-F238E27FC236}">
                    <a16:creationId xmlns:a16="http://schemas.microsoft.com/office/drawing/2014/main" id="{DBA21DD3-1E59-4DF9-B54D-FE2B43EFB807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0" name="Google Shape;1748;p35">
                <a:extLst>
                  <a:ext uri="{FF2B5EF4-FFF2-40B4-BE49-F238E27FC236}">
                    <a16:creationId xmlns:a16="http://schemas.microsoft.com/office/drawing/2014/main" id="{96AFC677-3EC8-421C-A573-85A20D0254D0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1749;p35">
                <a:extLst>
                  <a:ext uri="{FF2B5EF4-FFF2-40B4-BE49-F238E27FC236}">
                    <a16:creationId xmlns:a16="http://schemas.microsoft.com/office/drawing/2014/main" id="{3B3417EA-BDE9-42A1-86A8-C1715C84AF60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1750;p35">
                <a:extLst>
                  <a:ext uri="{FF2B5EF4-FFF2-40B4-BE49-F238E27FC236}">
                    <a16:creationId xmlns:a16="http://schemas.microsoft.com/office/drawing/2014/main" id="{EDBEBD76-2409-460C-897E-20C7D7EBCB4F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1751;p35">
                <a:extLst>
                  <a:ext uri="{FF2B5EF4-FFF2-40B4-BE49-F238E27FC236}">
                    <a16:creationId xmlns:a16="http://schemas.microsoft.com/office/drawing/2014/main" id="{D6F21820-E483-4F50-B658-C096D3BE6B74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1752;p35">
                <a:extLst>
                  <a:ext uri="{FF2B5EF4-FFF2-40B4-BE49-F238E27FC236}">
                    <a16:creationId xmlns:a16="http://schemas.microsoft.com/office/drawing/2014/main" id="{533C985C-4129-44C9-ACEF-B36C3F4D11B5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" name="Google Shape;1753;p35">
                <a:extLst>
                  <a:ext uri="{FF2B5EF4-FFF2-40B4-BE49-F238E27FC236}">
                    <a16:creationId xmlns:a16="http://schemas.microsoft.com/office/drawing/2014/main" id="{F18393D2-6B75-4448-B414-74BD6AE4848E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39" name="Google Shape;1754;p35">
              <a:extLst>
                <a:ext uri="{FF2B5EF4-FFF2-40B4-BE49-F238E27FC236}">
                  <a16:creationId xmlns:a16="http://schemas.microsoft.com/office/drawing/2014/main" id="{C7CDA36A-0B04-432B-B147-218869725F94}"/>
                </a:ext>
              </a:extLst>
            </p:cNvPr>
            <p:cNvSpPr/>
            <p:nvPr/>
          </p:nvSpPr>
          <p:spPr>
            <a:xfrm>
              <a:off x="2771744" y="2878687"/>
              <a:ext cx="9568" cy="47648"/>
            </a:xfrm>
            <a:custGeom>
              <a:avLst/>
              <a:gdLst/>
              <a:ahLst/>
              <a:cxnLst/>
              <a:rect l="l" t="t" r="r" b="b"/>
              <a:pathLst>
                <a:path w="299" h="1489" extrusionOk="0">
                  <a:moveTo>
                    <a:pt x="1" y="1"/>
                  </a:moveTo>
                  <a:lnTo>
                    <a:pt x="1" y="1489"/>
                  </a:lnTo>
                  <a:lnTo>
                    <a:pt x="299" y="1489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755;p35">
              <a:extLst>
                <a:ext uri="{FF2B5EF4-FFF2-40B4-BE49-F238E27FC236}">
                  <a16:creationId xmlns:a16="http://schemas.microsoft.com/office/drawing/2014/main" id="{F8733914-025A-4463-AF73-AD4B5252C419}"/>
                </a:ext>
              </a:extLst>
            </p:cNvPr>
            <p:cNvSpPr/>
            <p:nvPr/>
          </p:nvSpPr>
          <p:spPr>
            <a:xfrm>
              <a:off x="2102336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1" y="858"/>
                    <a:pt x="417" y="1501"/>
                  </a:cubicBezTo>
                  <a:lnTo>
                    <a:pt x="6359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2" y="11002"/>
                  </a:lnTo>
                  <a:cubicBezTo>
                    <a:pt x="39006" y="11002"/>
                    <a:pt x="39470" y="10145"/>
                    <a:pt x="39041" y="9502"/>
                  </a:cubicBezTo>
                  <a:lnTo>
                    <a:pt x="33100" y="441"/>
                  </a:lnTo>
                  <a:cubicBezTo>
                    <a:pt x="32921" y="167"/>
                    <a:pt x="32624" y="1"/>
                    <a:pt x="3229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Proceso 2</a:t>
              </a:r>
              <a:endParaRPr sz="16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1" name="Google Shape;1756;p35">
              <a:extLst>
                <a:ext uri="{FF2B5EF4-FFF2-40B4-BE49-F238E27FC236}">
                  <a16:creationId xmlns:a16="http://schemas.microsoft.com/office/drawing/2014/main" id="{1E82D3A5-7317-4735-A443-B72D37881274}"/>
                </a:ext>
              </a:extLst>
            </p:cNvPr>
            <p:cNvGrpSpPr/>
            <p:nvPr/>
          </p:nvGrpSpPr>
          <p:grpSpPr>
            <a:xfrm>
              <a:off x="2556078" y="2151453"/>
              <a:ext cx="355557" cy="354616"/>
              <a:chOff x="-34005425" y="3945575"/>
              <a:chExt cx="293025" cy="292250"/>
            </a:xfrm>
          </p:grpSpPr>
          <p:sp>
            <p:nvSpPr>
              <p:cNvPr id="43" name="Google Shape;1757;p35">
                <a:extLst>
                  <a:ext uri="{FF2B5EF4-FFF2-40B4-BE49-F238E27FC236}">
                    <a16:creationId xmlns:a16="http://schemas.microsoft.com/office/drawing/2014/main" id="{CA6F2E31-81DD-401F-9643-0EC475E72766}"/>
                  </a:ext>
                </a:extLst>
              </p:cNvPr>
              <p:cNvSpPr/>
              <p:nvPr/>
            </p:nvSpPr>
            <p:spPr>
              <a:xfrm>
                <a:off x="-33952650" y="3998350"/>
                <a:ext cx="186700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7468" extrusionOk="0">
                    <a:moveTo>
                      <a:pt x="5861" y="2017"/>
                    </a:moveTo>
                    <a:cubicBezTo>
                      <a:pt x="6050" y="2017"/>
                      <a:pt x="6207" y="2143"/>
                      <a:pt x="6207" y="2364"/>
                    </a:cubicBezTo>
                    <a:lnTo>
                      <a:pt x="6207" y="3750"/>
                    </a:lnTo>
                    <a:lnTo>
                      <a:pt x="6207" y="5104"/>
                    </a:lnTo>
                    <a:cubicBezTo>
                      <a:pt x="6207" y="5325"/>
                      <a:pt x="6050" y="5451"/>
                      <a:pt x="5861" y="5451"/>
                    </a:cubicBezTo>
                    <a:cubicBezTo>
                      <a:pt x="5672" y="5451"/>
                      <a:pt x="5514" y="5325"/>
                      <a:pt x="5514" y="5104"/>
                    </a:cubicBezTo>
                    <a:lnTo>
                      <a:pt x="5514" y="4096"/>
                    </a:lnTo>
                    <a:lnTo>
                      <a:pt x="4474" y="4096"/>
                    </a:lnTo>
                    <a:cubicBezTo>
                      <a:pt x="4285" y="4096"/>
                      <a:pt x="4128" y="3939"/>
                      <a:pt x="4128" y="3750"/>
                    </a:cubicBezTo>
                    <a:lnTo>
                      <a:pt x="4128" y="2364"/>
                    </a:lnTo>
                    <a:cubicBezTo>
                      <a:pt x="4128" y="2143"/>
                      <a:pt x="4285" y="2017"/>
                      <a:pt x="4474" y="2017"/>
                    </a:cubicBezTo>
                    <a:cubicBezTo>
                      <a:pt x="4695" y="2017"/>
                      <a:pt x="4852" y="2143"/>
                      <a:pt x="4852" y="2364"/>
                    </a:cubicBezTo>
                    <a:lnTo>
                      <a:pt x="4852" y="3372"/>
                    </a:lnTo>
                    <a:lnTo>
                      <a:pt x="5514" y="3372"/>
                    </a:lnTo>
                    <a:lnTo>
                      <a:pt x="5514" y="2364"/>
                    </a:lnTo>
                    <a:cubicBezTo>
                      <a:pt x="5514" y="2143"/>
                      <a:pt x="5672" y="2017"/>
                      <a:pt x="5861" y="2017"/>
                    </a:cubicBezTo>
                    <a:close/>
                    <a:moveTo>
                      <a:pt x="2332" y="2017"/>
                    </a:moveTo>
                    <a:cubicBezTo>
                      <a:pt x="2868" y="2017"/>
                      <a:pt x="3340" y="2490"/>
                      <a:pt x="3340" y="3025"/>
                    </a:cubicBezTo>
                    <a:lnTo>
                      <a:pt x="3340" y="3309"/>
                    </a:lnTo>
                    <a:lnTo>
                      <a:pt x="3435" y="3309"/>
                    </a:lnTo>
                    <a:cubicBezTo>
                      <a:pt x="3435" y="3687"/>
                      <a:pt x="3183" y="4065"/>
                      <a:pt x="2868" y="4222"/>
                    </a:cubicBezTo>
                    <a:lnTo>
                      <a:pt x="2238" y="4537"/>
                    </a:lnTo>
                    <a:cubicBezTo>
                      <a:pt x="2175" y="4569"/>
                      <a:pt x="2080" y="4632"/>
                      <a:pt x="2049" y="4758"/>
                    </a:cubicBezTo>
                    <a:lnTo>
                      <a:pt x="3057" y="4758"/>
                    </a:lnTo>
                    <a:cubicBezTo>
                      <a:pt x="3277" y="4758"/>
                      <a:pt x="3435" y="4915"/>
                      <a:pt x="3435" y="5104"/>
                    </a:cubicBezTo>
                    <a:cubicBezTo>
                      <a:pt x="3435" y="5325"/>
                      <a:pt x="3277" y="5483"/>
                      <a:pt x="3057" y="5483"/>
                    </a:cubicBezTo>
                    <a:lnTo>
                      <a:pt x="1702" y="5483"/>
                    </a:lnTo>
                    <a:cubicBezTo>
                      <a:pt x="1481" y="5483"/>
                      <a:pt x="1324" y="5325"/>
                      <a:pt x="1324" y="5104"/>
                    </a:cubicBezTo>
                    <a:lnTo>
                      <a:pt x="1324" y="4852"/>
                    </a:lnTo>
                    <a:cubicBezTo>
                      <a:pt x="1324" y="4443"/>
                      <a:pt x="1576" y="4096"/>
                      <a:pt x="1891" y="3939"/>
                    </a:cubicBezTo>
                    <a:lnTo>
                      <a:pt x="2521" y="3624"/>
                    </a:lnTo>
                    <a:cubicBezTo>
                      <a:pt x="2647" y="3592"/>
                      <a:pt x="2710" y="3466"/>
                      <a:pt x="2710" y="3309"/>
                    </a:cubicBezTo>
                    <a:lnTo>
                      <a:pt x="2710" y="3025"/>
                    </a:lnTo>
                    <a:cubicBezTo>
                      <a:pt x="2710" y="2836"/>
                      <a:pt x="2553" y="2679"/>
                      <a:pt x="2364" y="2679"/>
                    </a:cubicBezTo>
                    <a:cubicBezTo>
                      <a:pt x="2175" y="2679"/>
                      <a:pt x="2017" y="2836"/>
                      <a:pt x="2017" y="3025"/>
                    </a:cubicBezTo>
                    <a:cubicBezTo>
                      <a:pt x="2017" y="3214"/>
                      <a:pt x="1859" y="3372"/>
                      <a:pt x="1639" y="3372"/>
                    </a:cubicBezTo>
                    <a:cubicBezTo>
                      <a:pt x="1450" y="3372"/>
                      <a:pt x="1292" y="3214"/>
                      <a:pt x="1292" y="3025"/>
                    </a:cubicBezTo>
                    <a:cubicBezTo>
                      <a:pt x="1292" y="2490"/>
                      <a:pt x="1765" y="2017"/>
                      <a:pt x="2332" y="2017"/>
                    </a:cubicBezTo>
                    <a:close/>
                    <a:moveTo>
                      <a:pt x="3214" y="1"/>
                    </a:moveTo>
                    <a:cubicBezTo>
                      <a:pt x="3214" y="127"/>
                      <a:pt x="3183" y="284"/>
                      <a:pt x="3120" y="379"/>
                    </a:cubicBezTo>
                    <a:cubicBezTo>
                      <a:pt x="2962" y="662"/>
                      <a:pt x="2679" y="914"/>
                      <a:pt x="2364" y="946"/>
                    </a:cubicBezTo>
                    <a:lnTo>
                      <a:pt x="1009" y="1135"/>
                    </a:lnTo>
                    <a:cubicBezTo>
                      <a:pt x="473" y="1733"/>
                      <a:pt x="64" y="2521"/>
                      <a:pt x="1" y="3372"/>
                    </a:cubicBezTo>
                    <a:lnTo>
                      <a:pt x="316" y="3372"/>
                    </a:lnTo>
                    <a:cubicBezTo>
                      <a:pt x="505" y="3372"/>
                      <a:pt x="662" y="3529"/>
                      <a:pt x="662" y="3750"/>
                    </a:cubicBezTo>
                    <a:cubicBezTo>
                      <a:pt x="662" y="3939"/>
                      <a:pt x="505" y="4096"/>
                      <a:pt x="316" y="4096"/>
                    </a:cubicBezTo>
                    <a:lnTo>
                      <a:pt x="1" y="4096"/>
                    </a:lnTo>
                    <a:cubicBezTo>
                      <a:pt x="158" y="5892"/>
                      <a:pt x="1607" y="7310"/>
                      <a:pt x="3372" y="7467"/>
                    </a:cubicBezTo>
                    <a:lnTo>
                      <a:pt x="3372" y="7121"/>
                    </a:lnTo>
                    <a:cubicBezTo>
                      <a:pt x="3372" y="6932"/>
                      <a:pt x="3529" y="6774"/>
                      <a:pt x="3750" y="6774"/>
                    </a:cubicBezTo>
                    <a:cubicBezTo>
                      <a:pt x="3939" y="6774"/>
                      <a:pt x="4096" y="6932"/>
                      <a:pt x="4096" y="7121"/>
                    </a:cubicBezTo>
                    <a:lnTo>
                      <a:pt x="4096" y="7436"/>
                    </a:lnTo>
                    <a:lnTo>
                      <a:pt x="4254" y="7436"/>
                    </a:lnTo>
                    <a:cubicBezTo>
                      <a:pt x="4254" y="7373"/>
                      <a:pt x="4285" y="7278"/>
                      <a:pt x="4317" y="7215"/>
                    </a:cubicBezTo>
                    <a:cubicBezTo>
                      <a:pt x="4443" y="6900"/>
                      <a:pt x="4758" y="6648"/>
                      <a:pt x="5073" y="6617"/>
                    </a:cubicBezTo>
                    <a:lnTo>
                      <a:pt x="6491" y="6333"/>
                    </a:lnTo>
                    <a:cubicBezTo>
                      <a:pt x="7089" y="5703"/>
                      <a:pt x="7404" y="5010"/>
                      <a:pt x="7467" y="4096"/>
                    </a:cubicBezTo>
                    <a:lnTo>
                      <a:pt x="7152" y="4096"/>
                    </a:lnTo>
                    <a:cubicBezTo>
                      <a:pt x="6963" y="4096"/>
                      <a:pt x="6806" y="3939"/>
                      <a:pt x="6806" y="3750"/>
                    </a:cubicBezTo>
                    <a:cubicBezTo>
                      <a:pt x="6806" y="3529"/>
                      <a:pt x="6963" y="3372"/>
                      <a:pt x="7152" y="3372"/>
                    </a:cubicBezTo>
                    <a:lnTo>
                      <a:pt x="7467" y="3372"/>
                    </a:lnTo>
                    <a:cubicBezTo>
                      <a:pt x="7310" y="1576"/>
                      <a:pt x="5861" y="158"/>
                      <a:pt x="4096" y="1"/>
                    </a:cubicBezTo>
                    <a:lnTo>
                      <a:pt x="4096" y="316"/>
                    </a:lnTo>
                    <a:cubicBezTo>
                      <a:pt x="4096" y="505"/>
                      <a:pt x="3939" y="662"/>
                      <a:pt x="3750" y="662"/>
                    </a:cubicBezTo>
                    <a:cubicBezTo>
                      <a:pt x="3529" y="662"/>
                      <a:pt x="3372" y="505"/>
                      <a:pt x="3372" y="316"/>
                    </a:cubicBezTo>
                    <a:lnTo>
                      <a:pt x="33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44" name="Google Shape;1758;p35">
                <a:extLst>
                  <a:ext uri="{FF2B5EF4-FFF2-40B4-BE49-F238E27FC236}">
                    <a16:creationId xmlns:a16="http://schemas.microsoft.com/office/drawing/2014/main" id="{3C3D729D-844D-4D29-AAE7-D8F08D66A211}"/>
                  </a:ext>
                </a:extLst>
              </p:cNvPr>
              <p:cNvSpPr/>
              <p:nvPr/>
            </p:nvSpPr>
            <p:spPr>
              <a:xfrm>
                <a:off x="-33944775" y="3945575"/>
                <a:ext cx="232375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9295" h="9894" extrusionOk="0">
                    <a:moveTo>
                      <a:pt x="3466" y="1"/>
                    </a:moveTo>
                    <a:cubicBezTo>
                      <a:pt x="2490" y="1"/>
                      <a:pt x="1450" y="316"/>
                      <a:pt x="1103" y="536"/>
                    </a:cubicBezTo>
                    <a:lnTo>
                      <a:pt x="1040" y="410"/>
                    </a:lnTo>
                    <a:cubicBezTo>
                      <a:pt x="970" y="340"/>
                      <a:pt x="881" y="304"/>
                      <a:pt x="788" y="304"/>
                    </a:cubicBezTo>
                    <a:cubicBezTo>
                      <a:pt x="757" y="304"/>
                      <a:pt x="725" y="308"/>
                      <a:pt x="694" y="316"/>
                    </a:cubicBezTo>
                    <a:cubicBezTo>
                      <a:pt x="599" y="379"/>
                      <a:pt x="505" y="473"/>
                      <a:pt x="473" y="568"/>
                    </a:cubicBezTo>
                    <a:cubicBezTo>
                      <a:pt x="347" y="1041"/>
                      <a:pt x="442" y="726"/>
                      <a:pt x="32" y="2143"/>
                    </a:cubicBezTo>
                    <a:cubicBezTo>
                      <a:pt x="1" y="2269"/>
                      <a:pt x="32" y="2395"/>
                      <a:pt x="127" y="2458"/>
                    </a:cubicBezTo>
                    <a:cubicBezTo>
                      <a:pt x="253" y="2584"/>
                      <a:pt x="316" y="2584"/>
                      <a:pt x="473" y="2584"/>
                    </a:cubicBezTo>
                    <a:lnTo>
                      <a:pt x="2049" y="2332"/>
                    </a:lnTo>
                    <a:cubicBezTo>
                      <a:pt x="2238" y="2301"/>
                      <a:pt x="2395" y="2080"/>
                      <a:pt x="2332" y="1860"/>
                    </a:cubicBezTo>
                    <a:lnTo>
                      <a:pt x="2206" y="1545"/>
                    </a:lnTo>
                    <a:cubicBezTo>
                      <a:pt x="2647" y="1450"/>
                      <a:pt x="3057" y="1356"/>
                      <a:pt x="3529" y="1356"/>
                    </a:cubicBezTo>
                    <a:cubicBezTo>
                      <a:pt x="5987" y="1356"/>
                      <a:pt x="8003" y="3372"/>
                      <a:pt x="8003" y="5798"/>
                    </a:cubicBezTo>
                    <a:cubicBezTo>
                      <a:pt x="8003" y="6806"/>
                      <a:pt x="7688" y="7657"/>
                      <a:pt x="7152" y="8413"/>
                    </a:cubicBezTo>
                    <a:cubicBezTo>
                      <a:pt x="7278" y="8444"/>
                      <a:pt x="7404" y="8539"/>
                      <a:pt x="7530" y="8633"/>
                    </a:cubicBezTo>
                    <a:cubicBezTo>
                      <a:pt x="7751" y="8885"/>
                      <a:pt x="7845" y="9232"/>
                      <a:pt x="7751" y="9578"/>
                    </a:cubicBezTo>
                    <a:lnTo>
                      <a:pt x="7593" y="9893"/>
                    </a:lnTo>
                    <a:cubicBezTo>
                      <a:pt x="8633" y="8854"/>
                      <a:pt x="9295" y="7436"/>
                      <a:pt x="9295" y="5861"/>
                    </a:cubicBezTo>
                    <a:cubicBezTo>
                      <a:pt x="9295" y="2616"/>
                      <a:pt x="6648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5" name="Google Shape;1759;p35">
                <a:extLst>
                  <a:ext uri="{FF2B5EF4-FFF2-40B4-BE49-F238E27FC236}">
                    <a16:creationId xmlns:a16="http://schemas.microsoft.com/office/drawing/2014/main" id="{718A45B2-F1A8-4501-BF65-6A349FB02BB2}"/>
                  </a:ext>
                </a:extLst>
              </p:cNvPr>
              <p:cNvSpPr/>
              <p:nvPr/>
            </p:nvSpPr>
            <p:spPr>
              <a:xfrm>
                <a:off x="-34005425" y="3987325"/>
                <a:ext cx="237100" cy="250500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10020" extrusionOk="0">
                    <a:moveTo>
                      <a:pt x="1797" y="1"/>
                    </a:moveTo>
                    <a:lnTo>
                      <a:pt x="1797" y="1"/>
                    </a:lnTo>
                    <a:cubicBezTo>
                      <a:pt x="694" y="1072"/>
                      <a:pt x="1" y="2521"/>
                      <a:pt x="1" y="4191"/>
                    </a:cubicBezTo>
                    <a:cubicBezTo>
                      <a:pt x="64" y="7373"/>
                      <a:pt x="2647" y="10019"/>
                      <a:pt x="5892" y="10019"/>
                    </a:cubicBezTo>
                    <a:cubicBezTo>
                      <a:pt x="6239" y="10019"/>
                      <a:pt x="7972" y="9736"/>
                      <a:pt x="8224" y="9547"/>
                    </a:cubicBezTo>
                    <a:cubicBezTo>
                      <a:pt x="8255" y="9547"/>
                      <a:pt x="8287" y="9484"/>
                      <a:pt x="8350" y="9484"/>
                    </a:cubicBezTo>
                    <a:lnTo>
                      <a:pt x="8507" y="9641"/>
                    </a:lnTo>
                    <a:cubicBezTo>
                      <a:pt x="8576" y="9710"/>
                      <a:pt x="8661" y="9741"/>
                      <a:pt x="8743" y="9741"/>
                    </a:cubicBezTo>
                    <a:cubicBezTo>
                      <a:pt x="8887" y="9741"/>
                      <a:pt x="9023" y="9644"/>
                      <a:pt x="9043" y="9484"/>
                    </a:cubicBezTo>
                    <a:lnTo>
                      <a:pt x="9169" y="9011"/>
                    </a:lnTo>
                    <a:lnTo>
                      <a:pt x="9452" y="7814"/>
                    </a:lnTo>
                    <a:cubicBezTo>
                      <a:pt x="9484" y="7688"/>
                      <a:pt x="9452" y="7562"/>
                      <a:pt x="9358" y="7467"/>
                    </a:cubicBezTo>
                    <a:cubicBezTo>
                      <a:pt x="9278" y="7407"/>
                      <a:pt x="9211" y="7385"/>
                      <a:pt x="9132" y="7385"/>
                    </a:cubicBezTo>
                    <a:cubicBezTo>
                      <a:pt x="9087" y="7385"/>
                      <a:pt x="9037" y="7393"/>
                      <a:pt x="8980" y="7404"/>
                    </a:cubicBezTo>
                    <a:lnTo>
                      <a:pt x="7310" y="7719"/>
                    </a:lnTo>
                    <a:cubicBezTo>
                      <a:pt x="7089" y="7751"/>
                      <a:pt x="6963" y="8034"/>
                      <a:pt x="7089" y="8223"/>
                    </a:cubicBezTo>
                    <a:lnTo>
                      <a:pt x="7184" y="8444"/>
                    </a:lnTo>
                    <a:cubicBezTo>
                      <a:pt x="6774" y="8538"/>
                      <a:pt x="6333" y="8633"/>
                      <a:pt x="5861" y="8633"/>
                    </a:cubicBezTo>
                    <a:cubicBezTo>
                      <a:pt x="3403" y="8633"/>
                      <a:pt x="1419" y="6648"/>
                      <a:pt x="1419" y="4191"/>
                    </a:cubicBezTo>
                    <a:cubicBezTo>
                      <a:pt x="1419" y="3183"/>
                      <a:pt x="1734" y="2269"/>
                      <a:pt x="2269" y="1544"/>
                    </a:cubicBezTo>
                    <a:cubicBezTo>
                      <a:pt x="2143" y="1481"/>
                      <a:pt x="2049" y="1418"/>
                      <a:pt x="1954" y="1292"/>
                    </a:cubicBezTo>
                    <a:cubicBezTo>
                      <a:pt x="1734" y="1009"/>
                      <a:pt x="1639" y="662"/>
                      <a:pt x="1734" y="316"/>
                    </a:cubicBezTo>
                    <a:lnTo>
                      <a:pt x="179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2" name="Google Shape;1760;p35">
              <a:extLst>
                <a:ext uri="{FF2B5EF4-FFF2-40B4-BE49-F238E27FC236}">
                  <a16:creationId xmlns:a16="http://schemas.microsoft.com/office/drawing/2014/main" id="{010CDEFA-663D-482F-8D65-0D5C75EFC507}"/>
                </a:ext>
              </a:extLst>
            </p:cNvPr>
            <p:cNvSpPr txBox="1"/>
            <p:nvPr/>
          </p:nvSpPr>
          <p:spPr>
            <a:xfrm>
              <a:off x="1984297" y="3434946"/>
              <a:ext cx="1499100" cy="665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s-PE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Control</a:t>
              </a:r>
              <a:r>
                <a:rPr lang="en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 de Visitas 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(OACGD)</a:t>
              </a:r>
              <a:endParaRPr sz="1600" dirty="0">
                <a:solidFill>
                  <a:srgbClr val="434343"/>
                </a:solidFill>
                <a:ea typeface="Roboto" panose="02000000000000000000" pitchFamily="2" charset="0"/>
                <a:cs typeface="Roboto"/>
                <a:sym typeface="Roboto"/>
              </a:endParaRPr>
            </a:p>
          </p:txBody>
        </p:sp>
      </p:grpSp>
      <p:grpSp>
        <p:nvGrpSpPr>
          <p:cNvPr id="75" name="Google Shape;1828;p35">
            <a:extLst>
              <a:ext uri="{FF2B5EF4-FFF2-40B4-BE49-F238E27FC236}">
                <a16:creationId xmlns:a16="http://schemas.microsoft.com/office/drawing/2014/main" id="{E29EC4EB-7997-4D20-AD3E-393929270DC6}"/>
              </a:ext>
            </a:extLst>
          </p:cNvPr>
          <p:cNvGrpSpPr/>
          <p:nvPr/>
        </p:nvGrpSpPr>
        <p:grpSpPr>
          <a:xfrm>
            <a:off x="2823765" y="2445972"/>
            <a:ext cx="1670656" cy="2029580"/>
            <a:chOff x="3172472" y="1407663"/>
            <a:chExt cx="1499100" cy="1526672"/>
          </a:xfrm>
        </p:grpSpPr>
        <p:grpSp>
          <p:nvGrpSpPr>
            <p:cNvPr id="76" name="Google Shape;1829;p35">
              <a:extLst>
                <a:ext uri="{FF2B5EF4-FFF2-40B4-BE49-F238E27FC236}">
                  <a16:creationId xmlns:a16="http://schemas.microsoft.com/office/drawing/2014/main" id="{C227DC93-B1DA-4885-9560-C269057A959D}"/>
                </a:ext>
              </a:extLst>
            </p:cNvPr>
            <p:cNvGrpSpPr/>
            <p:nvPr/>
          </p:nvGrpSpPr>
          <p:grpSpPr>
            <a:xfrm rot="10800000">
              <a:off x="3888848" y="2018766"/>
              <a:ext cx="66720" cy="831360"/>
              <a:chOff x="5117952" y="2967078"/>
              <a:chExt cx="66720" cy="831360"/>
            </a:xfrm>
          </p:grpSpPr>
          <p:sp>
            <p:nvSpPr>
              <p:cNvPr id="80" name="Google Shape;1830;p35">
                <a:extLst>
                  <a:ext uri="{FF2B5EF4-FFF2-40B4-BE49-F238E27FC236}">
                    <a16:creationId xmlns:a16="http://schemas.microsoft.com/office/drawing/2014/main" id="{22D69FD0-0FB0-462E-97AD-B4BFE9B8ED64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" name="Google Shape;1831;p35">
                <a:extLst>
                  <a:ext uri="{FF2B5EF4-FFF2-40B4-BE49-F238E27FC236}">
                    <a16:creationId xmlns:a16="http://schemas.microsoft.com/office/drawing/2014/main" id="{02F6E122-7D2C-47F7-9055-9306A90085F1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" name="Google Shape;1832;p35">
                <a:extLst>
                  <a:ext uri="{FF2B5EF4-FFF2-40B4-BE49-F238E27FC236}">
                    <a16:creationId xmlns:a16="http://schemas.microsoft.com/office/drawing/2014/main" id="{5809BC18-A512-4CF9-96C5-586826C5383E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" name="Google Shape;1833;p35">
                <a:extLst>
                  <a:ext uri="{FF2B5EF4-FFF2-40B4-BE49-F238E27FC236}">
                    <a16:creationId xmlns:a16="http://schemas.microsoft.com/office/drawing/2014/main" id="{5C26875B-F9AB-48E2-B66D-3EB90168021E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" name="Google Shape;1834;p35">
                <a:extLst>
                  <a:ext uri="{FF2B5EF4-FFF2-40B4-BE49-F238E27FC236}">
                    <a16:creationId xmlns:a16="http://schemas.microsoft.com/office/drawing/2014/main" id="{BA983B40-7AFE-445A-B49D-C14FD4A40F9F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" name="Google Shape;1835;p35">
                <a:extLst>
                  <a:ext uri="{FF2B5EF4-FFF2-40B4-BE49-F238E27FC236}">
                    <a16:creationId xmlns:a16="http://schemas.microsoft.com/office/drawing/2014/main" id="{1268A964-D9F9-4ECD-BE35-8FA9A4021C58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" name="Google Shape;1836;p35">
                <a:extLst>
                  <a:ext uri="{FF2B5EF4-FFF2-40B4-BE49-F238E27FC236}">
                    <a16:creationId xmlns:a16="http://schemas.microsoft.com/office/drawing/2014/main" id="{240D32FA-8904-4D44-BE54-DDE224DF8424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" name="Google Shape;1837;p35">
                <a:extLst>
                  <a:ext uri="{FF2B5EF4-FFF2-40B4-BE49-F238E27FC236}">
                    <a16:creationId xmlns:a16="http://schemas.microsoft.com/office/drawing/2014/main" id="{5C6E8141-04A6-4763-ACE0-204F81150CD1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" name="Google Shape;1838;p35">
                <a:extLst>
                  <a:ext uri="{FF2B5EF4-FFF2-40B4-BE49-F238E27FC236}">
                    <a16:creationId xmlns:a16="http://schemas.microsoft.com/office/drawing/2014/main" id="{2235B575-B1E5-4B9F-B764-6AE7EF0500DD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" name="Google Shape;1839;p35">
                <a:extLst>
                  <a:ext uri="{FF2B5EF4-FFF2-40B4-BE49-F238E27FC236}">
                    <a16:creationId xmlns:a16="http://schemas.microsoft.com/office/drawing/2014/main" id="{49E8D1A3-700B-4CD3-BCFC-D460CA50A77F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77" name="Google Shape;1840;p35">
              <a:extLst>
                <a:ext uri="{FF2B5EF4-FFF2-40B4-BE49-F238E27FC236}">
                  <a16:creationId xmlns:a16="http://schemas.microsoft.com/office/drawing/2014/main" id="{7A8E8F9D-F425-4A07-8B74-81CEBE5E2553}"/>
                </a:ext>
              </a:extLst>
            </p:cNvPr>
            <p:cNvSpPr/>
            <p:nvPr/>
          </p:nvSpPr>
          <p:spPr>
            <a:xfrm>
              <a:off x="3914752" y="2587999"/>
              <a:ext cx="14528" cy="43072"/>
            </a:xfrm>
            <a:custGeom>
              <a:avLst/>
              <a:gdLst/>
              <a:ahLst/>
              <a:cxnLst/>
              <a:rect l="l" t="t" r="r" b="b"/>
              <a:pathLst>
                <a:path w="454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453" y="134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1841;p35">
              <a:extLst>
                <a:ext uri="{FF2B5EF4-FFF2-40B4-BE49-F238E27FC236}">
                  <a16:creationId xmlns:a16="http://schemas.microsoft.com/office/drawing/2014/main" id="{3FE906D6-9DD3-4800-ABF0-5A1E5E67B9A5}"/>
                </a:ext>
              </a:extLst>
            </p:cNvPr>
            <p:cNvSpPr/>
            <p:nvPr/>
          </p:nvSpPr>
          <p:spPr>
            <a:xfrm>
              <a:off x="3228622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3" y="1"/>
                    <a:pt x="32302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Proceso 3</a:t>
              </a:r>
              <a:endParaRPr sz="16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" name="Google Shape;1847;p35">
              <a:extLst>
                <a:ext uri="{FF2B5EF4-FFF2-40B4-BE49-F238E27FC236}">
                  <a16:creationId xmlns:a16="http://schemas.microsoft.com/office/drawing/2014/main" id="{9D821949-B7C0-4EB2-B35C-38B59E7BC04E}"/>
                </a:ext>
              </a:extLst>
            </p:cNvPr>
            <p:cNvSpPr txBox="1"/>
            <p:nvPr/>
          </p:nvSpPr>
          <p:spPr>
            <a:xfrm>
              <a:off x="3172472" y="1407663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Gestión de Archivo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(OACGD)</a:t>
              </a:r>
              <a:endParaRPr sz="1600" dirty="0">
                <a:solidFill>
                  <a:srgbClr val="434343"/>
                </a:solidFill>
                <a:ea typeface="Roboto" panose="02000000000000000000" pitchFamily="2" charset="0"/>
                <a:cs typeface="Roboto"/>
                <a:sym typeface="Roboto"/>
              </a:endParaRPr>
            </a:p>
          </p:txBody>
        </p:sp>
      </p:grpSp>
      <p:grpSp>
        <p:nvGrpSpPr>
          <p:cNvPr id="90" name="Google Shape;1761;p35">
            <a:extLst>
              <a:ext uri="{FF2B5EF4-FFF2-40B4-BE49-F238E27FC236}">
                <a16:creationId xmlns:a16="http://schemas.microsoft.com/office/drawing/2014/main" id="{67034BCC-AD6F-43CB-AE9D-0870C279686B}"/>
              </a:ext>
            </a:extLst>
          </p:cNvPr>
          <p:cNvGrpSpPr/>
          <p:nvPr/>
        </p:nvGrpSpPr>
        <p:grpSpPr>
          <a:xfrm>
            <a:off x="4026491" y="3393548"/>
            <a:ext cx="1707848" cy="2601861"/>
            <a:chOff x="4361085" y="2149542"/>
            <a:chExt cx="1499100" cy="1951396"/>
          </a:xfrm>
        </p:grpSpPr>
        <p:sp>
          <p:nvSpPr>
            <p:cNvPr id="91" name="Google Shape;1762;p35">
              <a:extLst>
                <a:ext uri="{FF2B5EF4-FFF2-40B4-BE49-F238E27FC236}">
                  <a16:creationId xmlns:a16="http://schemas.microsoft.com/office/drawing/2014/main" id="{AD300933-0C0F-49D0-9FFF-71DF22E61DA5}"/>
                </a:ext>
              </a:extLst>
            </p:cNvPr>
            <p:cNvSpPr/>
            <p:nvPr/>
          </p:nvSpPr>
          <p:spPr>
            <a:xfrm>
              <a:off x="5148448" y="2878687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92" name="Google Shape;1763;p35">
              <a:extLst>
                <a:ext uri="{FF2B5EF4-FFF2-40B4-BE49-F238E27FC236}">
                  <a16:creationId xmlns:a16="http://schemas.microsoft.com/office/drawing/2014/main" id="{179D4752-6EA2-4CC5-B064-0CD6B5E35FB7}"/>
                </a:ext>
              </a:extLst>
            </p:cNvPr>
            <p:cNvGrpSpPr/>
            <p:nvPr/>
          </p:nvGrpSpPr>
          <p:grpSpPr>
            <a:xfrm>
              <a:off x="5077184" y="2658466"/>
              <a:ext cx="66720" cy="831360"/>
              <a:chOff x="5117952" y="2967078"/>
              <a:chExt cx="66720" cy="831360"/>
            </a:xfrm>
          </p:grpSpPr>
          <p:sp>
            <p:nvSpPr>
              <p:cNvPr id="100" name="Google Shape;1764;p35">
                <a:extLst>
                  <a:ext uri="{FF2B5EF4-FFF2-40B4-BE49-F238E27FC236}">
                    <a16:creationId xmlns:a16="http://schemas.microsoft.com/office/drawing/2014/main" id="{7A315C71-37DB-4ABD-A3A9-9DB120E2F70D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" name="Google Shape;1765;p35">
                <a:extLst>
                  <a:ext uri="{FF2B5EF4-FFF2-40B4-BE49-F238E27FC236}">
                    <a16:creationId xmlns:a16="http://schemas.microsoft.com/office/drawing/2014/main" id="{7B7C41F4-8BAE-4B45-9F82-4334422D6643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" name="Google Shape;1766;p35">
                <a:extLst>
                  <a:ext uri="{FF2B5EF4-FFF2-40B4-BE49-F238E27FC236}">
                    <a16:creationId xmlns:a16="http://schemas.microsoft.com/office/drawing/2014/main" id="{01E2CC80-C01A-4836-85E2-20D8F5049B88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" name="Google Shape;1767;p35">
                <a:extLst>
                  <a:ext uri="{FF2B5EF4-FFF2-40B4-BE49-F238E27FC236}">
                    <a16:creationId xmlns:a16="http://schemas.microsoft.com/office/drawing/2014/main" id="{DC2F4564-8E29-473A-BC35-336B9855DB4B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" name="Google Shape;1768;p35">
                <a:extLst>
                  <a:ext uri="{FF2B5EF4-FFF2-40B4-BE49-F238E27FC236}">
                    <a16:creationId xmlns:a16="http://schemas.microsoft.com/office/drawing/2014/main" id="{2B449294-7635-472C-89F0-48C1C9448596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" name="Google Shape;1769;p35">
                <a:extLst>
                  <a:ext uri="{FF2B5EF4-FFF2-40B4-BE49-F238E27FC236}">
                    <a16:creationId xmlns:a16="http://schemas.microsoft.com/office/drawing/2014/main" id="{D632DCC0-E2BC-4B83-BBC3-4929FBF337D1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" name="Google Shape;1770;p35">
                <a:extLst>
                  <a:ext uri="{FF2B5EF4-FFF2-40B4-BE49-F238E27FC236}">
                    <a16:creationId xmlns:a16="http://schemas.microsoft.com/office/drawing/2014/main" id="{EA4CCFA1-33CF-49B3-80B4-FDCC201BF3AD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" name="Google Shape;1771;p35">
                <a:extLst>
                  <a:ext uri="{FF2B5EF4-FFF2-40B4-BE49-F238E27FC236}">
                    <a16:creationId xmlns:a16="http://schemas.microsoft.com/office/drawing/2014/main" id="{6B2087B8-BF58-4E86-AFD3-F939739702A2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" name="Google Shape;1772;p35">
                <a:extLst>
                  <a:ext uri="{FF2B5EF4-FFF2-40B4-BE49-F238E27FC236}">
                    <a16:creationId xmlns:a16="http://schemas.microsoft.com/office/drawing/2014/main" id="{964355A6-3856-4308-B6B7-C5AAD5343BD5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" name="Google Shape;1773;p35">
                <a:extLst>
                  <a:ext uri="{FF2B5EF4-FFF2-40B4-BE49-F238E27FC236}">
                    <a16:creationId xmlns:a16="http://schemas.microsoft.com/office/drawing/2014/main" id="{66FAF07C-72E7-4359-BC7C-86955DF6822C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93" name="Google Shape;1774;p35">
              <a:extLst>
                <a:ext uri="{FF2B5EF4-FFF2-40B4-BE49-F238E27FC236}">
                  <a16:creationId xmlns:a16="http://schemas.microsoft.com/office/drawing/2014/main" id="{8719CCF4-574D-4583-86AC-18E426788DC0}"/>
                </a:ext>
              </a:extLst>
            </p:cNvPr>
            <p:cNvSpPr/>
            <p:nvPr/>
          </p:nvSpPr>
          <p:spPr>
            <a:xfrm>
              <a:off x="4479008" y="2582271"/>
              <a:ext cx="1263072" cy="352064"/>
            </a:xfrm>
            <a:custGeom>
              <a:avLst/>
              <a:gdLst/>
              <a:ahLst/>
              <a:cxnLst/>
              <a:rect l="l" t="t" r="r" b="b"/>
              <a:pathLst>
                <a:path w="39471" h="11002" extrusionOk="0">
                  <a:moveTo>
                    <a:pt x="1227" y="1"/>
                  </a:moveTo>
                  <a:cubicBezTo>
                    <a:pt x="465" y="1"/>
                    <a:pt x="1" y="858"/>
                    <a:pt x="418" y="1501"/>
                  </a:cubicBezTo>
                  <a:lnTo>
                    <a:pt x="6359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2" y="11002"/>
                  </a:lnTo>
                  <a:cubicBezTo>
                    <a:pt x="39006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4" y="167"/>
                    <a:pt x="32624" y="1"/>
                    <a:pt x="3230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Proceso 4</a:t>
              </a:r>
              <a:endParaRPr sz="16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94" name="Google Shape;1775;p35">
              <a:extLst>
                <a:ext uri="{FF2B5EF4-FFF2-40B4-BE49-F238E27FC236}">
                  <a16:creationId xmlns:a16="http://schemas.microsoft.com/office/drawing/2014/main" id="{D9C71ED3-F123-4C67-8890-CFBA47F83C8B}"/>
                </a:ext>
              </a:extLst>
            </p:cNvPr>
            <p:cNvGrpSpPr/>
            <p:nvPr/>
          </p:nvGrpSpPr>
          <p:grpSpPr>
            <a:xfrm>
              <a:off x="4933721" y="2149542"/>
              <a:ext cx="353645" cy="356527"/>
              <a:chOff x="-31452725" y="3191825"/>
              <a:chExt cx="291450" cy="293825"/>
            </a:xfrm>
          </p:grpSpPr>
          <p:sp>
            <p:nvSpPr>
              <p:cNvPr id="96" name="Google Shape;1776;p35">
                <a:extLst>
                  <a:ext uri="{FF2B5EF4-FFF2-40B4-BE49-F238E27FC236}">
                    <a16:creationId xmlns:a16="http://schemas.microsoft.com/office/drawing/2014/main" id="{00807DCC-A85B-4332-8FF1-6420241054C4}"/>
                  </a:ext>
                </a:extLst>
              </p:cNvPr>
              <p:cNvSpPr/>
              <p:nvPr/>
            </p:nvSpPr>
            <p:spPr>
              <a:xfrm>
                <a:off x="-31314900" y="3278475"/>
                <a:ext cx="1032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725" extrusionOk="0">
                    <a:moveTo>
                      <a:pt x="1" y="0"/>
                    </a:moveTo>
                    <a:lnTo>
                      <a:pt x="1" y="725"/>
                    </a:lnTo>
                    <a:lnTo>
                      <a:pt x="4128" y="725"/>
                    </a:lnTo>
                    <a:lnTo>
                      <a:pt x="412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" name="Google Shape;1777;p35">
                <a:extLst>
                  <a:ext uri="{FF2B5EF4-FFF2-40B4-BE49-F238E27FC236}">
                    <a16:creationId xmlns:a16="http://schemas.microsoft.com/office/drawing/2014/main" id="{CA97765E-9EEF-4D0A-81F5-0CE1DE39A142}"/>
                  </a:ext>
                </a:extLst>
              </p:cNvPr>
              <p:cNvSpPr/>
              <p:nvPr/>
            </p:nvSpPr>
            <p:spPr>
              <a:xfrm>
                <a:off x="-31367675" y="3227275"/>
                <a:ext cx="206400" cy="221350"/>
              </a:xfrm>
              <a:custGeom>
                <a:avLst/>
                <a:gdLst/>
                <a:ahLst/>
                <a:cxnLst/>
                <a:rect l="l" t="t" r="r" b="b"/>
                <a:pathLst>
                  <a:path w="8256" h="8854" extrusionOk="0">
                    <a:moveTo>
                      <a:pt x="6554" y="1387"/>
                    </a:moveTo>
                    <a:cubicBezTo>
                      <a:pt x="6743" y="1387"/>
                      <a:pt x="6901" y="1544"/>
                      <a:pt x="6901" y="1733"/>
                    </a:cubicBezTo>
                    <a:lnTo>
                      <a:pt x="6901" y="3119"/>
                    </a:lnTo>
                    <a:cubicBezTo>
                      <a:pt x="6901" y="3309"/>
                      <a:pt x="6743" y="3466"/>
                      <a:pt x="6554" y="3466"/>
                    </a:cubicBezTo>
                    <a:lnTo>
                      <a:pt x="1734" y="3466"/>
                    </a:lnTo>
                    <a:cubicBezTo>
                      <a:pt x="1545" y="3466"/>
                      <a:pt x="1387" y="3309"/>
                      <a:pt x="1387" y="3119"/>
                    </a:cubicBezTo>
                    <a:lnTo>
                      <a:pt x="1387" y="1733"/>
                    </a:lnTo>
                    <a:cubicBezTo>
                      <a:pt x="1387" y="1544"/>
                      <a:pt x="1545" y="1387"/>
                      <a:pt x="1734" y="1387"/>
                    </a:cubicBezTo>
                    <a:close/>
                    <a:moveTo>
                      <a:pt x="2427" y="4096"/>
                    </a:moveTo>
                    <a:cubicBezTo>
                      <a:pt x="2616" y="4096"/>
                      <a:pt x="2773" y="4254"/>
                      <a:pt x="2773" y="4443"/>
                    </a:cubicBezTo>
                    <a:cubicBezTo>
                      <a:pt x="2773" y="4663"/>
                      <a:pt x="2616" y="4821"/>
                      <a:pt x="2427" y="4821"/>
                    </a:cubicBezTo>
                    <a:lnTo>
                      <a:pt x="1734" y="4821"/>
                    </a:lnTo>
                    <a:cubicBezTo>
                      <a:pt x="1545" y="4821"/>
                      <a:pt x="1387" y="4663"/>
                      <a:pt x="1387" y="4443"/>
                    </a:cubicBezTo>
                    <a:cubicBezTo>
                      <a:pt x="1387" y="4254"/>
                      <a:pt x="1545" y="4096"/>
                      <a:pt x="1734" y="4096"/>
                    </a:cubicBezTo>
                    <a:close/>
                    <a:moveTo>
                      <a:pt x="4475" y="4096"/>
                    </a:moveTo>
                    <a:cubicBezTo>
                      <a:pt x="4664" y="4096"/>
                      <a:pt x="4821" y="4254"/>
                      <a:pt x="4821" y="4443"/>
                    </a:cubicBezTo>
                    <a:cubicBezTo>
                      <a:pt x="4821" y="4663"/>
                      <a:pt x="4664" y="4821"/>
                      <a:pt x="4475" y="4821"/>
                    </a:cubicBezTo>
                    <a:lnTo>
                      <a:pt x="3782" y="4821"/>
                    </a:lnTo>
                    <a:cubicBezTo>
                      <a:pt x="3593" y="4821"/>
                      <a:pt x="3435" y="4663"/>
                      <a:pt x="3435" y="4443"/>
                    </a:cubicBezTo>
                    <a:cubicBezTo>
                      <a:pt x="3435" y="4254"/>
                      <a:pt x="3593" y="4096"/>
                      <a:pt x="3782" y="4096"/>
                    </a:cubicBezTo>
                    <a:close/>
                    <a:moveTo>
                      <a:pt x="6554" y="4096"/>
                    </a:moveTo>
                    <a:cubicBezTo>
                      <a:pt x="6743" y="4096"/>
                      <a:pt x="6901" y="4254"/>
                      <a:pt x="6901" y="4443"/>
                    </a:cubicBezTo>
                    <a:cubicBezTo>
                      <a:pt x="6901" y="4663"/>
                      <a:pt x="6743" y="4821"/>
                      <a:pt x="6554" y="4821"/>
                    </a:cubicBezTo>
                    <a:lnTo>
                      <a:pt x="5892" y="4821"/>
                    </a:lnTo>
                    <a:cubicBezTo>
                      <a:pt x="5672" y="4821"/>
                      <a:pt x="5514" y="4663"/>
                      <a:pt x="5514" y="4443"/>
                    </a:cubicBezTo>
                    <a:cubicBezTo>
                      <a:pt x="5514" y="4254"/>
                      <a:pt x="5672" y="4096"/>
                      <a:pt x="5892" y="4096"/>
                    </a:cubicBezTo>
                    <a:close/>
                    <a:moveTo>
                      <a:pt x="2427" y="5482"/>
                    </a:moveTo>
                    <a:cubicBezTo>
                      <a:pt x="2616" y="5482"/>
                      <a:pt x="2773" y="5640"/>
                      <a:pt x="2773" y="5829"/>
                    </a:cubicBezTo>
                    <a:cubicBezTo>
                      <a:pt x="2773" y="6018"/>
                      <a:pt x="2616" y="6175"/>
                      <a:pt x="2427" y="6175"/>
                    </a:cubicBezTo>
                    <a:lnTo>
                      <a:pt x="1734" y="6175"/>
                    </a:lnTo>
                    <a:cubicBezTo>
                      <a:pt x="1545" y="6175"/>
                      <a:pt x="1387" y="6018"/>
                      <a:pt x="1387" y="5829"/>
                    </a:cubicBezTo>
                    <a:cubicBezTo>
                      <a:pt x="1387" y="5640"/>
                      <a:pt x="1545" y="5482"/>
                      <a:pt x="1734" y="5482"/>
                    </a:cubicBezTo>
                    <a:close/>
                    <a:moveTo>
                      <a:pt x="4475" y="5482"/>
                    </a:moveTo>
                    <a:cubicBezTo>
                      <a:pt x="4664" y="5482"/>
                      <a:pt x="4821" y="5640"/>
                      <a:pt x="4821" y="5829"/>
                    </a:cubicBezTo>
                    <a:cubicBezTo>
                      <a:pt x="4821" y="6018"/>
                      <a:pt x="4664" y="6175"/>
                      <a:pt x="4475" y="6175"/>
                    </a:cubicBezTo>
                    <a:lnTo>
                      <a:pt x="3782" y="6175"/>
                    </a:lnTo>
                    <a:cubicBezTo>
                      <a:pt x="3593" y="6175"/>
                      <a:pt x="3435" y="6018"/>
                      <a:pt x="3435" y="5829"/>
                    </a:cubicBezTo>
                    <a:cubicBezTo>
                      <a:pt x="3435" y="5640"/>
                      <a:pt x="3593" y="5482"/>
                      <a:pt x="3782" y="5482"/>
                    </a:cubicBezTo>
                    <a:close/>
                    <a:moveTo>
                      <a:pt x="6554" y="5482"/>
                    </a:moveTo>
                    <a:cubicBezTo>
                      <a:pt x="6743" y="5482"/>
                      <a:pt x="6901" y="5640"/>
                      <a:pt x="6901" y="5829"/>
                    </a:cubicBezTo>
                    <a:cubicBezTo>
                      <a:pt x="6901" y="6018"/>
                      <a:pt x="6743" y="6175"/>
                      <a:pt x="6554" y="6175"/>
                    </a:cubicBezTo>
                    <a:lnTo>
                      <a:pt x="5892" y="6175"/>
                    </a:lnTo>
                    <a:cubicBezTo>
                      <a:pt x="5672" y="6175"/>
                      <a:pt x="5514" y="6018"/>
                      <a:pt x="5514" y="5829"/>
                    </a:cubicBezTo>
                    <a:cubicBezTo>
                      <a:pt x="5514" y="5640"/>
                      <a:pt x="5672" y="5482"/>
                      <a:pt x="5892" y="5482"/>
                    </a:cubicBezTo>
                    <a:close/>
                    <a:moveTo>
                      <a:pt x="2427" y="6869"/>
                    </a:moveTo>
                    <a:cubicBezTo>
                      <a:pt x="2616" y="6869"/>
                      <a:pt x="2773" y="7026"/>
                      <a:pt x="2773" y="7215"/>
                    </a:cubicBezTo>
                    <a:cubicBezTo>
                      <a:pt x="2773" y="7404"/>
                      <a:pt x="2616" y="7562"/>
                      <a:pt x="2427" y="7562"/>
                    </a:cubicBezTo>
                    <a:lnTo>
                      <a:pt x="1734" y="7562"/>
                    </a:lnTo>
                    <a:cubicBezTo>
                      <a:pt x="1545" y="7562"/>
                      <a:pt x="1387" y="7404"/>
                      <a:pt x="1387" y="7215"/>
                    </a:cubicBezTo>
                    <a:cubicBezTo>
                      <a:pt x="1387" y="7026"/>
                      <a:pt x="1545" y="6869"/>
                      <a:pt x="1734" y="6869"/>
                    </a:cubicBezTo>
                    <a:close/>
                    <a:moveTo>
                      <a:pt x="4475" y="6869"/>
                    </a:moveTo>
                    <a:cubicBezTo>
                      <a:pt x="4664" y="6869"/>
                      <a:pt x="4821" y="7026"/>
                      <a:pt x="4821" y="7215"/>
                    </a:cubicBezTo>
                    <a:cubicBezTo>
                      <a:pt x="4821" y="7404"/>
                      <a:pt x="4664" y="7562"/>
                      <a:pt x="4475" y="7562"/>
                    </a:cubicBezTo>
                    <a:lnTo>
                      <a:pt x="3782" y="7562"/>
                    </a:lnTo>
                    <a:cubicBezTo>
                      <a:pt x="3593" y="7562"/>
                      <a:pt x="3435" y="7404"/>
                      <a:pt x="3435" y="7215"/>
                    </a:cubicBezTo>
                    <a:cubicBezTo>
                      <a:pt x="3435" y="7026"/>
                      <a:pt x="3593" y="6869"/>
                      <a:pt x="3782" y="6869"/>
                    </a:cubicBezTo>
                    <a:close/>
                    <a:moveTo>
                      <a:pt x="6554" y="6869"/>
                    </a:moveTo>
                    <a:cubicBezTo>
                      <a:pt x="6743" y="6869"/>
                      <a:pt x="6901" y="7026"/>
                      <a:pt x="6901" y="7215"/>
                    </a:cubicBezTo>
                    <a:cubicBezTo>
                      <a:pt x="6901" y="7404"/>
                      <a:pt x="6743" y="7562"/>
                      <a:pt x="6554" y="7562"/>
                    </a:cubicBezTo>
                    <a:lnTo>
                      <a:pt x="5892" y="7562"/>
                    </a:lnTo>
                    <a:cubicBezTo>
                      <a:pt x="5672" y="7562"/>
                      <a:pt x="5514" y="7404"/>
                      <a:pt x="5514" y="7215"/>
                    </a:cubicBezTo>
                    <a:cubicBezTo>
                      <a:pt x="5514" y="7026"/>
                      <a:pt x="5672" y="6869"/>
                      <a:pt x="5892" y="6869"/>
                    </a:cubicBezTo>
                    <a:close/>
                    <a:moveTo>
                      <a:pt x="694" y="1"/>
                    </a:moveTo>
                    <a:lnTo>
                      <a:pt x="694" y="95"/>
                    </a:lnTo>
                    <a:cubicBezTo>
                      <a:pt x="694" y="631"/>
                      <a:pt x="442" y="1198"/>
                      <a:pt x="64" y="1576"/>
                    </a:cubicBezTo>
                    <a:lnTo>
                      <a:pt x="1" y="1607"/>
                    </a:lnTo>
                    <a:lnTo>
                      <a:pt x="1" y="5860"/>
                    </a:lnTo>
                    <a:lnTo>
                      <a:pt x="64" y="5923"/>
                    </a:lnTo>
                    <a:cubicBezTo>
                      <a:pt x="442" y="6301"/>
                      <a:pt x="694" y="6869"/>
                      <a:pt x="694" y="7404"/>
                    </a:cubicBezTo>
                    <a:cubicBezTo>
                      <a:pt x="694" y="7971"/>
                      <a:pt x="442" y="8475"/>
                      <a:pt x="95" y="8853"/>
                    </a:cubicBezTo>
                    <a:lnTo>
                      <a:pt x="7184" y="8853"/>
                    </a:lnTo>
                    <a:cubicBezTo>
                      <a:pt x="7720" y="8853"/>
                      <a:pt x="8192" y="8381"/>
                      <a:pt x="8192" y="7845"/>
                    </a:cubicBezTo>
                    <a:lnTo>
                      <a:pt x="8192" y="946"/>
                    </a:lnTo>
                    <a:cubicBezTo>
                      <a:pt x="8255" y="473"/>
                      <a:pt x="7814" y="1"/>
                      <a:pt x="72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98" name="Google Shape;1778;p35">
                <a:extLst>
                  <a:ext uri="{FF2B5EF4-FFF2-40B4-BE49-F238E27FC236}">
                    <a16:creationId xmlns:a16="http://schemas.microsoft.com/office/drawing/2014/main" id="{1E50777A-FFCC-45C5-AB17-B8527B3226A3}"/>
                  </a:ext>
                </a:extLst>
              </p:cNvPr>
              <p:cNvSpPr/>
              <p:nvPr/>
            </p:nvSpPr>
            <p:spPr>
              <a:xfrm>
                <a:off x="-31452725" y="3191825"/>
                <a:ext cx="86650" cy="2591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66" extrusionOk="0">
                    <a:moveTo>
                      <a:pt x="1450" y="1"/>
                    </a:moveTo>
                    <a:cubicBezTo>
                      <a:pt x="662" y="1"/>
                      <a:pt x="0" y="662"/>
                      <a:pt x="0" y="1450"/>
                    </a:cubicBezTo>
                    <a:cubicBezTo>
                      <a:pt x="0" y="1860"/>
                      <a:pt x="158" y="2206"/>
                      <a:pt x="410" y="2490"/>
                    </a:cubicBezTo>
                    <a:lnTo>
                      <a:pt x="694" y="2773"/>
                    </a:lnTo>
                    <a:lnTo>
                      <a:pt x="694" y="7593"/>
                    </a:lnTo>
                    <a:lnTo>
                      <a:pt x="410" y="7877"/>
                    </a:lnTo>
                    <a:cubicBezTo>
                      <a:pt x="158" y="8161"/>
                      <a:pt x="0" y="8507"/>
                      <a:pt x="0" y="8917"/>
                    </a:cubicBezTo>
                    <a:cubicBezTo>
                      <a:pt x="0" y="9704"/>
                      <a:pt x="662" y="10366"/>
                      <a:pt x="1450" y="10366"/>
                    </a:cubicBezTo>
                    <a:lnTo>
                      <a:pt x="1985" y="10366"/>
                    </a:lnTo>
                    <a:cubicBezTo>
                      <a:pt x="2773" y="10366"/>
                      <a:pt x="3466" y="9704"/>
                      <a:pt x="3466" y="8917"/>
                    </a:cubicBezTo>
                    <a:cubicBezTo>
                      <a:pt x="3466" y="8507"/>
                      <a:pt x="3308" y="8161"/>
                      <a:pt x="3025" y="7877"/>
                    </a:cubicBezTo>
                    <a:lnTo>
                      <a:pt x="2741" y="7593"/>
                    </a:lnTo>
                    <a:lnTo>
                      <a:pt x="2741" y="2773"/>
                    </a:lnTo>
                    <a:lnTo>
                      <a:pt x="3025" y="2490"/>
                    </a:lnTo>
                    <a:cubicBezTo>
                      <a:pt x="3308" y="2206"/>
                      <a:pt x="3466" y="1860"/>
                      <a:pt x="3466" y="1450"/>
                    </a:cubicBezTo>
                    <a:cubicBezTo>
                      <a:pt x="3466" y="662"/>
                      <a:pt x="2773" y="1"/>
                      <a:pt x="19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" name="Google Shape;1779;p35">
                <a:extLst>
                  <a:ext uri="{FF2B5EF4-FFF2-40B4-BE49-F238E27FC236}">
                    <a16:creationId xmlns:a16="http://schemas.microsoft.com/office/drawing/2014/main" id="{306922B8-9FB9-4EF4-94D7-EC5888169126}"/>
                  </a:ext>
                </a:extLst>
              </p:cNvPr>
              <p:cNvSpPr/>
              <p:nvPr/>
            </p:nvSpPr>
            <p:spPr>
              <a:xfrm>
                <a:off x="-31409400" y="3468275"/>
                <a:ext cx="9295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695" extrusionOk="0">
                    <a:moveTo>
                      <a:pt x="0" y="1"/>
                    </a:moveTo>
                    <a:cubicBezTo>
                      <a:pt x="0" y="379"/>
                      <a:pt x="315" y="694"/>
                      <a:pt x="662" y="694"/>
                    </a:cubicBezTo>
                    <a:lnTo>
                      <a:pt x="3056" y="694"/>
                    </a:lnTo>
                    <a:cubicBezTo>
                      <a:pt x="3466" y="694"/>
                      <a:pt x="3718" y="379"/>
                      <a:pt x="3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95" name="Google Shape;1780;p35">
              <a:extLst>
                <a:ext uri="{FF2B5EF4-FFF2-40B4-BE49-F238E27FC236}">
                  <a16:creationId xmlns:a16="http://schemas.microsoft.com/office/drawing/2014/main" id="{247339DE-D9CE-465A-82AB-705F4720E5AF}"/>
                </a:ext>
              </a:extLst>
            </p:cNvPr>
            <p:cNvSpPr txBox="1"/>
            <p:nvPr/>
          </p:nvSpPr>
          <p:spPr>
            <a:xfrm>
              <a:off x="4361085" y="3489826"/>
              <a:ext cx="1499100" cy="611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Gestión de Defensa Nacional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(OSDN)</a:t>
              </a:r>
              <a:endParaRPr sz="1600" dirty="0">
                <a:solidFill>
                  <a:srgbClr val="434343"/>
                </a:solidFill>
                <a:ea typeface="Roboto" panose="02000000000000000000" pitchFamily="2" charset="0"/>
                <a:cs typeface="Roboto"/>
                <a:sym typeface="Roboto"/>
              </a:endParaRPr>
            </a:p>
          </p:txBody>
        </p:sp>
      </p:grpSp>
      <p:grpSp>
        <p:nvGrpSpPr>
          <p:cNvPr id="110" name="Google Shape;1848;p35">
            <a:extLst>
              <a:ext uri="{FF2B5EF4-FFF2-40B4-BE49-F238E27FC236}">
                <a16:creationId xmlns:a16="http://schemas.microsoft.com/office/drawing/2014/main" id="{2D4DD184-A6D4-4DB7-97C3-AA48E6348F55}"/>
              </a:ext>
            </a:extLst>
          </p:cNvPr>
          <p:cNvGrpSpPr/>
          <p:nvPr/>
        </p:nvGrpSpPr>
        <p:grpSpPr>
          <a:xfrm>
            <a:off x="5301024" y="2445972"/>
            <a:ext cx="1690673" cy="2670787"/>
            <a:chOff x="5548985" y="1407664"/>
            <a:chExt cx="1499100" cy="1962224"/>
          </a:xfrm>
        </p:grpSpPr>
        <p:grpSp>
          <p:nvGrpSpPr>
            <p:cNvPr id="111" name="Google Shape;1849;p35">
              <a:extLst>
                <a:ext uri="{FF2B5EF4-FFF2-40B4-BE49-F238E27FC236}">
                  <a16:creationId xmlns:a16="http://schemas.microsoft.com/office/drawing/2014/main" id="{D65886E6-42FF-428D-AF0F-3D3AC4C9DED7}"/>
                </a:ext>
              </a:extLst>
            </p:cNvPr>
            <p:cNvGrpSpPr/>
            <p:nvPr/>
          </p:nvGrpSpPr>
          <p:grpSpPr>
            <a:xfrm rot="10800000">
              <a:off x="6265520" y="2018766"/>
              <a:ext cx="66720" cy="831360"/>
              <a:chOff x="5117952" y="2967078"/>
              <a:chExt cx="66720" cy="831360"/>
            </a:xfrm>
          </p:grpSpPr>
          <p:sp>
            <p:nvSpPr>
              <p:cNvPr id="126" name="Google Shape;1850;p35">
                <a:extLst>
                  <a:ext uri="{FF2B5EF4-FFF2-40B4-BE49-F238E27FC236}">
                    <a16:creationId xmlns:a16="http://schemas.microsoft.com/office/drawing/2014/main" id="{E241BE20-7972-4C7B-BF24-2E33CABA0D1B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7" name="Google Shape;1851;p35">
                <a:extLst>
                  <a:ext uri="{FF2B5EF4-FFF2-40B4-BE49-F238E27FC236}">
                    <a16:creationId xmlns:a16="http://schemas.microsoft.com/office/drawing/2014/main" id="{79A56784-90C8-4859-897D-FDE71C99E936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8" name="Google Shape;1852;p35">
                <a:extLst>
                  <a:ext uri="{FF2B5EF4-FFF2-40B4-BE49-F238E27FC236}">
                    <a16:creationId xmlns:a16="http://schemas.microsoft.com/office/drawing/2014/main" id="{5C322118-2E30-45C0-BE18-CACF11B52032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9" name="Google Shape;1853;p35">
                <a:extLst>
                  <a:ext uri="{FF2B5EF4-FFF2-40B4-BE49-F238E27FC236}">
                    <a16:creationId xmlns:a16="http://schemas.microsoft.com/office/drawing/2014/main" id="{D679D09E-8B04-4D30-BC08-333F288F2A58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" name="Google Shape;1854;p35">
                <a:extLst>
                  <a:ext uri="{FF2B5EF4-FFF2-40B4-BE49-F238E27FC236}">
                    <a16:creationId xmlns:a16="http://schemas.microsoft.com/office/drawing/2014/main" id="{5DE2FEF9-E3C4-4ECE-B707-03C292B952E6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1" name="Google Shape;1855;p35">
                <a:extLst>
                  <a:ext uri="{FF2B5EF4-FFF2-40B4-BE49-F238E27FC236}">
                    <a16:creationId xmlns:a16="http://schemas.microsoft.com/office/drawing/2014/main" id="{2E4A4903-715A-40F0-8115-824DD67165D4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2" name="Google Shape;1856;p35">
                <a:extLst>
                  <a:ext uri="{FF2B5EF4-FFF2-40B4-BE49-F238E27FC236}">
                    <a16:creationId xmlns:a16="http://schemas.microsoft.com/office/drawing/2014/main" id="{ECC956B2-A27C-4945-A74A-79C518BC000C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3" name="Google Shape;1857;p35">
                <a:extLst>
                  <a:ext uri="{FF2B5EF4-FFF2-40B4-BE49-F238E27FC236}">
                    <a16:creationId xmlns:a16="http://schemas.microsoft.com/office/drawing/2014/main" id="{E99BA520-7019-44D4-858B-0D3C054AA8EA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4" name="Google Shape;1858;p35">
                <a:extLst>
                  <a:ext uri="{FF2B5EF4-FFF2-40B4-BE49-F238E27FC236}">
                    <a16:creationId xmlns:a16="http://schemas.microsoft.com/office/drawing/2014/main" id="{8F4F7398-3090-4330-A735-950C329FCD0F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5" name="Google Shape;1859;p35">
                <a:extLst>
                  <a:ext uri="{FF2B5EF4-FFF2-40B4-BE49-F238E27FC236}">
                    <a16:creationId xmlns:a16="http://schemas.microsoft.com/office/drawing/2014/main" id="{CD790FDB-A18F-45EA-BD18-DB5300E6AC8F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12" name="Google Shape;1860;p35">
              <a:extLst>
                <a:ext uri="{FF2B5EF4-FFF2-40B4-BE49-F238E27FC236}">
                  <a16:creationId xmlns:a16="http://schemas.microsoft.com/office/drawing/2014/main" id="{3059B336-3843-4F06-B227-89A8DB215EB4}"/>
                </a:ext>
              </a:extLst>
            </p:cNvPr>
            <p:cNvSpPr/>
            <p:nvPr/>
          </p:nvSpPr>
          <p:spPr>
            <a:xfrm>
              <a:off x="6296000" y="2587999"/>
              <a:ext cx="9568" cy="43072"/>
            </a:xfrm>
            <a:custGeom>
              <a:avLst/>
              <a:gdLst/>
              <a:ahLst/>
              <a:cxnLst/>
              <a:rect l="l" t="t" r="r" b="b"/>
              <a:pathLst>
                <a:path w="299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861;p35">
              <a:extLst>
                <a:ext uri="{FF2B5EF4-FFF2-40B4-BE49-F238E27FC236}">
                  <a16:creationId xmlns:a16="http://schemas.microsoft.com/office/drawing/2014/main" id="{A529B1F5-9683-4CD1-A771-183CDA3A71FB}"/>
                </a:ext>
              </a:extLst>
            </p:cNvPr>
            <p:cNvSpPr/>
            <p:nvPr/>
          </p:nvSpPr>
          <p:spPr>
            <a:xfrm>
              <a:off x="5667360" y="2521045"/>
              <a:ext cx="1263040" cy="350397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4" y="1"/>
                    <a:pt x="32302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Proceso 5</a:t>
              </a:r>
              <a:endParaRPr sz="16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14" name="Google Shape;1862;p35">
              <a:extLst>
                <a:ext uri="{FF2B5EF4-FFF2-40B4-BE49-F238E27FC236}">
                  <a16:creationId xmlns:a16="http://schemas.microsoft.com/office/drawing/2014/main" id="{BE3BA41F-2F1B-47C6-93FC-6CFD3B18AFE8}"/>
                </a:ext>
              </a:extLst>
            </p:cNvPr>
            <p:cNvGrpSpPr/>
            <p:nvPr/>
          </p:nvGrpSpPr>
          <p:grpSpPr>
            <a:xfrm>
              <a:off x="6121587" y="3014331"/>
              <a:ext cx="354586" cy="355557"/>
              <a:chOff x="-33645475" y="3944800"/>
              <a:chExt cx="292225" cy="293025"/>
            </a:xfrm>
          </p:grpSpPr>
          <p:sp>
            <p:nvSpPr>
              <p:cNvPr id="116" name="Google Shape;1863;p35">
                <a:extLst>
                  <a:ext uri="{FF2B5EF4-FFF2-40B4-BE49-F238E27FC236}">
                    <a16:creationId xmlns:a16="http://schemas.microsoft.com/office/drawing/2014/main" id="{6F3A6E3A-E750-436E-8C09-0A537413FC8C}"/>
                  </a:ext>
                </a:extLst>
              </p:cNvPr>
              <p:cNvSpPr/>
              <p:nvPr/>
            </p:nvSpPr>
            <p:spPr>
              <a:xfrm>
                <a:off x="-33549375" y="3944800"/>
                <a:ext cx="9847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2836" extrusionOk="0">
                    <a:moveTo>
                      <a:pt x="1985" y="0"/>
                    </a:moveTo>
                    <a:cubicBezTo>
                      <a:pt x="1260" y="0"/>
                      <a:pt x="473" y="946"/>
                      <a:pt x="0" y="2521"/>
                    </a:cubicBezTo>
                    <a:cubicBezTo>
                      <a:pt x="158" y="2615"/>
                      <a:pt x="284" y="2710"/>
                      <a:pt x="410" y="2836"/>
                    </a:cubicBezTo>
                    <a:cubicBezTo>
                      <a:pt x="914" y="2773"/>
                      <a:pt x="1481" y="2773"/>
                      <a:pt x="1985" y="2773"/>
                    </a:cubicBezTo>
                    <a:cubicBezTo>
                      <a:pt x="2489" y="2773"/>
                      <a:pt x="3056" y="2804"/>
                      <a:pt x="3560" y="2836"/>
                    </a:cubicBezTo>
                    <a:cubicBezTo>
                      <a:pt x="3623" y="2678"/>
                      <a:pt x="3781" y="2584"/>
                      <a:pt x="3938" y="2521"/>
                    </a:cubicBezTo>
                    <a:cubicBezTo>
                      <a:pt x="3529" y="946"/>
                      <a:pt x="2741" y="0"/>
                      <a:pt x="19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" name="Google Shape;1864;p35">
                <a:extLst>
                  <a:ext uri="{FF2B5EF4-FFF2-40B4-BE49-F238E27FC236}">
                    <a16:creationId xmlns:a16="http://schemas.microsoft.com/office/drawing/2014/main" id="{30436861-3CF9-4D82-B71F-A6BE483328A6}"/>
                  </a:ext>
                </a:extLst>
              </p:cNvPr>
              <p:cNvSpPr/>
              <p:nvPr/>
            </p:nvSpPr>
            <p:spPr>
              <a:xfrm>
                <a:off x="-33645475" y="4041675"/>
                <a:ext cx="709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3939" extrusionOk="0">
                    <a:moveTo>
                      <a:pt x="2521" y="0"/>
                    </a:moveTo>
                    <a:cubicBezTo>
                      <a:pt x="946" y="473"/>
                      <a:pt x="32" y="1229"/>
                      <a:pt x="32" y="1954"/>
                    </a:cubicBezTo>
                    <a:cubicBezTo>
                      <a:pt x="1" y="2710"/>
                      <a:pt x="946" y="3466"/>
                      <a:pt x="2521" y="3939"/>
                    </a:cubicBezTo>
                    <a:cubicBezTo>
                      <a:pt x="2584" y="3781"/>
                      <a:pt x="2710" y="3655"/>
                      <a:pt x="2836" y="3529"/>
                    </a:cubicBezTo>
                    <a:cubicBezTo>
                      <a:pt x="2773" y="3025"/>
                      <a:pt x="2773" y="2521"/>
                      <a:pt x="2773" y="1954"/>
                    </a:cubicBezTo>
                    <a:cubicBezTo>
                      <a:pt x="2773" y="1418"/>
                      <a:pt x="2805" y="914"/>
                      <a:pt x="2836" y="379"/>
                    </a:cubicBezTo>
                    <a:cubicBezTo>
                      <a:pt x="2679" y="316"/>
                      <a:pt x="2553" y="158"/>
                      <a:pt x="2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" name="Google Shape;1865;p35">
                <a:extLst>
                  <a:ext uri="{FF2B5EF4-FFF2-40B4-BE49-F238E27FC236}">
                    <a16:creationId xmlns:a16="http://schemas.microsoft.com/office/drawing/2014/main" id="{8F7C0294-4BA3-4F30-A809-3EC0AB8034FA}"/>
                  </a:ext>
                </a:extLst>
              </p:cNvPr>
              <p:cNvSpPr/>
              <p:nvPr/>
            </p:nvSpPr>
            <p:spPr>
              <a:xfrm>
                <a:off x="-33424150" y="4042450"/>
                <a:ext cx="709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081" extrusionOk="0">
                    <a:moveTo>
                      <a:pt x="316" y="1"/>
                    </a:moveTo>
                    <a:cubicBezTo>
                      <a:pt x="253" y="159"/>
                      <a:pt x="127" y="285"/>
                      <a:pt x="1" y="379"/>
                    </a:cubicBezTo>
                    <a:cubicBezTo>
                      <a:pt x="32" y="600"/>
                      <a:pt x="32" y="789"/>
                      <a:pt x="32" y="978"/>
                    </a:cubicBezTo>
                    <a:cubicBezTo>
                      <a:pt x="158" y="978"/>
                      <a:pt x="284" y="946"/>
                      <a:pt x="442" y="946"/>
                    </a:cubicBezTo>
                    <a:cubicBezTo>
                      <a:pt x="1387" y="946"/>
                      <a:pt x="2237" y="1387"/>
                      <a:pt x="2804" y="2080"/>
                    </a:cubicBezTo>
                    <a:lnTo>
                      <a:pt x="2804" y="1954"/>
                    </a:lnTo>
                    <a:cubicBezTo>
                      <a:pt x="2836" y="1230"/>
                      <a:pt x="1891" y="474"/>
                      <a:pt x="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" name="Google Shape;1866;p35">
                <a:extLst>
                  <a:ext uri="{FF2B5EF4-FFF2-40B4-BE49-F238E27FC236}">
                    <a16:creationId xmlns:a16="http://schemas.microsoft.com/office/drawing/2014/main" id="{81D51D6E-A5D8-4A99-91F1-AA748F364CF6}"/>
                  </a:ext>
                </a:extLst>
              </p:cNvPr>
              <p:cNvSpPr/>
              <p:nvPr/>
            </p:nvSpPr>
            <p:spPr>
              <a:xfrm>
                <a:off x="-33549375" y="4165325"/>
                <a:ext cx="866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837" extrusionOk="0">
                    <a:moveTo>
                      <a:pt x="410" y="1"/>
                    </a:moveTo>
                    <a:cubicBezTo>
                      <a:pt x="315" y="158"/>
                      <a:pt x="158" y="284"/>
                      <a:pt x="0" y="316"/>
                    </a:cubicBezTo>
                    <a:cubicBezTo>
                      <a:pt x="473" y="1891"/>
                      <a:pt x="1260" y="2836"/>
                      <a:pt x="1985" y="2836"/>
                    </a:cubicBezTo>
                    <a:cubicBezTo>
                      <a:pt x="2489" y="2836"/>
                      <a:pt x="3056" y="2364"/>
                      <a:pt x="3466" y="1544"/>
                    </a:cubicBezTo>
                    <a:lnTo>
                      <a:pt x="3119" y="1072"/>
                    </a:lnTo>
                    <a:cubicBezTo>
                      <a:pt x="2836" y="851"/>
                      <a:pt x="2678" y="473"/>
                      <a:pt x="2521" y="95"/>
                    </a:cubicBezTo>
                    <a:lnTo>
                      <a:pt x="1985" y="95"/>
                    </a:lnTo>
                    <a:cubicBezTo>
                      <a:pt x="1418" y="95"/>
                      <a:pt x="882" y="64"/>
                      <a:pt x="4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" name="Google Shape;1867;p35">
                <a:extLst>
                  <a:ext uri="{FF2B5EF4-FFF2-40B4-BE49-F238E27FC236}">
                    <a16:creationId xmlns:a16="http://schemas.microsoft.com/office/drawing/2014/main" id="{E5E0F6C9-6626-43BC-91AF-6CE6677AB0FD}"/>
                  </a:ext>
                </a:extLst>
              </p:cNvPr>
              <p:cNvSpPr/>
              <p:nvPr/>
            </p:nvSpPr>
            <p:spPr>
              <a:xfrm>
                <a:off x="-33558825" y="4030650"/>
                <a:ext cx="118950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821" extrusionOk="0">
                    <a:moveTo>
                      <a:pt x="2395" y="0"/>
                    </a:moveTo>
                    <a:cubicBezTo>
                      <a:pt x="1922" y="0"/>
                      <a:pt x="1418" y="32"/>
                      <a:pt x="1008" y="95"/>
                    </a:cubicBezTo>
                    <a:cubicBezTo>
                      <a:pt x="977" y="599"/>
                      <a:pt x="599" y="977"/>
                      <a:pt x="63" y="1040"/>
                    </a:cubicBezTo>
                    <a:cubicBezTo>
                      <a:pt x="32" y="1450"/>
                      <a:pt x="0" y="1922"/>
                      <a:pt x="0" y="2395"/>
                    </a:cubicBezTo>
                    <a:cubicBezTo>
                      <a:pt x="0" y="2867"/>
                      <a:pt x="32" y="3340"/>
                      <a:pt x="63" y="3781"/>
                    </a:cubicBezTo>
                    <a:cubicBezTo>
                      <a:pt x="599" y="3812"/>
                      <a:pt x="977" y="4222"/>
                      <a:pt x="1008" y="4726"/>
                    </a:cubicBezTo>
                    <a:cubicBezTo>
                      <a:pt x="1449" y="4758"/>
                      <a:pt x="1922" y="4821"/>
                      <a:pt x="2395" y="4821"/>
                    </a:cubicBezTo>
                    <a:lnTo>
                      <a:pt x="2804" y="4821"/>
                    </a:lnTo>
                    <a:cubicBezTo>
                      <a:pt x="2804" y="4695"/>
                      <a:pt x="2741" y="4569"/>
                      <a:pt x="2741" y="4506"/>
                    </a:cubicBezTo>
                    <a:cubicBezTo>
                      <a:pt x="2741" y="3151"/>
                      <a:pt x="3592" y="2017"/>
                      <a:pt x="4757" y="1576"/>
                    </a:cubicBezTo>
                    <a:cubicBezTo>
                      <a:pt x="4757" y="1387"/>
                      <a:pt x="4726" y="1229"/>
                      <a:pt x="4726" y="1040"/>
                    </a:cubicBezTo>
                    <a:cubicBezTo>
                      <a:pt x="4222" y="977"/>
                      <a:pt x="3812" y="599"/>
                      <a:pt x="3781" y="95"/>
                    </a:cubicBezTo>
                    <a:cubicBezTo>
                      <a:pt x="3340" y="32"/>
                      <a:pt x="2867" y="0"/>
                      <a:pt x="23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" name="Google Shape;1868;p35">
                <a:extLst>
                  <a:ext uri="{FF2B5EF4-FFF2-40B4-BE49-F238E27FC236}">
                    <a16:creationId xmlns:a16="http://schemas.microsoft.com/office/drawing/2014/main" id="{6B9CFDB0-74EB-4E68-B9DB-C1A63DD70388}"/>
                  </a:ext>
                </a:extLst>
              </p:cNvPr>
              <p:cNvSpPr/>
              <p:nvPr/>
            </p:nvSpPr>
            <p:spPr>
              <a:xfrm>
                <a:off x="-33639950" y="4129900"/>
                <a:ext cx="10082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0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7" y="1953"/>
                      <a:pt x="2111" y="3466"/>
                      <a:pt x="4033" y="4033"/>
                    </a:cubicBezTo>
                    <a:cubicBezTo>
                      <a:pt x="3592" y="3466"/>
                      <a:pt x="3245" y="2741"/>
                      <a:pt x="2962" y="1827"/>
                    </a:cubicBezTo>
                    <a:cubicBezTo>
                      <a:pt x="2584" y="1733"/>
                      <a:pt x="2300" y="1481"/>
                      <a:pt x="2206" y="1071"/>
                    </a:cubicBezTo>
                    <a:cubicBezTo>
                      <a:pt x="1323" y="851"/>
                      <a:pt x="567" y="44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" name="Google Shape;1869;p35">
                <a:extLst>
                  <a:ext uri="{FF2B5EF4-FFF2-40B4-BE49-F238E27FC236}">
                    <a16:creationId xmlns:a16="http://schemas.microsoft.com/office/drawing/2014/main" id="{D32AC2BE-91D9-4042-A5A7-6F90599AFCA3}"/>
                  </a:ext>
                </a:extLst>
              </p:cNvPr>
              <p:cNvSpPr/>
              <p:nvPr/>
            </p:nvSpPr>
            <p:spPr>
              <a:xfrm>
                <a:off x="-33459600" y="3951875"/>
                <a:ext cx="100850" cy="100075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400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42" y="537"/>
                      <a:pt x="788" y="1293"/>
                      <a:pt x="1072" y="2206"/>
                    </a:cubicBezTo>
                    <a:cubicBezTo>
                      <a:pt x="1419" y="2238"/>
                      <a:pt x="1734" y="2553"/>
                      <a:pt x="1828" y="2962"/>
                    </a:cubicBezTo>
                    <a:cubicBezTo>
                      <a:pt x="2710" y="3183"/>
                      <a:pt x="3466" y="3592"/>
                      <a:pt x="4033" y="4002"/>
                    </a:cubicBezTo>
                    <a:cubicBezTo>
                      <a:pt x="3466" y="2080"/>
                      <a:pt x="1923" y="537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" name="Google Shape;1870;p35">
                <a:extLst>
                  <a:ext uri="{FF2B5EF4-FFF2-40B4-BE49-F238E27FC236}">
                    <a16:creationId xmlns:a16="http://schemas.microsoft.com/office/drawing/2014/main" id="{51314659-7C6A-4F6C-AFE1-C1B8EA9C6648}"/>
                  </a:ext>
                </a:extLst>
              </p:cNvPr>
              <p:cNvSpPr/>
              <p:nvPr/>
            </p:nvSpPr>
            <p:spPr>
              <a:xfrm>
                <a:off x="-33639950" y="3951100"/>
                <a:ext cx="10082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002" extrusionOk="0">
                    <a:moveTo>
                      <a:pt x="4033" y="0"/>
                    </a:moveTo>
                    <a:lnTo>
                      <a:pt x="4033" y="0"/>
                    </a:lnTo>
                    <a:cubicBezTo>
                      <a:pt x="2111" y="536"/>
                      <a:pt x="567" y="2080"/>
                      <a:pt x="0" y="4002"/>
                    </a:cubicBezTo>
                    <a:cubicBezTo>
                      <a:pt x="567" y="3592"/>
                      <a:pt x="1323" y="3214"/>
                      <a:pt x="2206" y="2962"/>
                    </a:cubicBezTo>
                    <a:cubicBezTo>
                      <a:pt x="2300" y="2552"/>
                      <a:pt x="2615" y="2269"/>
                      <a:pt x="2962" y="2206"/>
                    </a:cubicBezTo>
                    <a:cubicBezTo>
                      <a:pt x="3214" y="1292"/>
                      <a:pt x="3592" y="505"/>
                      <a:pt x="4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4" name="Google Shape;1871;p35">
                <a:extLst>
                  <a:ext uri="{FF2B5EF4-FFF2-40B4-BE49-F238E27FC236}">
                    <a16:creationId xmlns:a16="http://schemas.microsoft.com/office/drawing/2014/main" id="{697F6BF0-D198-4D91-B3C1-20309B20E133}"/>
                  </a:ext>
                </a:extLst>
              </p:cNvPr>
              <p:cNvSpPr/>
              <p:nvPr/>
            </p:nvSpPr>
            <p:spPr>
              <a:xfrm>
                <a:off x="-33472975" y="4082625"/>
                <a:ext cx="119725" cy="155200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6208" extrusionOk="0">
                    <a:moveTo>
                      <a:pt x="2395" y="1355"/>
                    </a:moveTo>
                    <a:cubicBezTo>
                      <a:pt x="2930" y="1355"/>
                      <a:pt x="3403" y="1828"/>
                      <a:pt x="3403" y="2364"/>
                    </a:cubicBezTo>
                    <a:cubicBezTo>
                      <a:pt x="3403" y="2962"/>
                      <a:pt x="2930" y="3403"/>
                      <a:pt x="2395" y="3403"/>
                    </a:cubicBezTo>
                    <a:cubicBezTo>
                      <a:pt x="1827" y="3403"/>
                      <a:pt x="1355" y="2931"/>
                      <a:pt x="1355" y="2364"/>
                    </a:cubicBezTo>
                    <a:cubicBezTo>
                      <a:pt x="1355" y="1828"/>
                      <a:pt x="1827" y="1355"/>
                      <a:pt x="2395" y="1355"/>
                    </a:cubicBezTo>
                    <a:close/>
                    <a:moveTo>
                      <a:pt x="2395" y="1"/>
                    </a:moveTo>
                    <a:cubicBezTo>
                      <a:pt x="1040" y="1"/>
                      <a:pt x="0" y="1072"/>
                      <a:pt x="0" y="2427"/>
                    </a:cubicBezTo>
                    <a:cubicBezTo>
                      <a:pt x="0" y="2994"/>
                      <a:pt x="221" y="3592"/>
                      <a:pt x="630" y="4002"/>
                    </a:cubicBezTo>
                    <a:lnTo>
                      <a:pt x="2111" y="6050"/>
                    </a:lnTo>
                    <a:cubicBezTo>
                      <a:pt x="2206" y="6113"/>
                      <a:pt x="2269" y="6207"/>
                      <a:pt x="2395" y="6207"/>
                    </a:cubicBezTo>
                    <a:cubicBezTo>
                      <a:pt x="2521" y="6207"/>
                      <a:pt x="2584" y="6144"/>
                      <a:pt x="2678" y="6050"/>
                    </a:cubicBezTo>
                    <a:lnTo>
                      <a:pt x="4442" y="3592"/>
                    </a:lnTo>
                    <a:cubicBezTo>
                      <a:pt x="4663" y="3246"/>
                      <a:pt x="4757" y="2805"/>
                      <a:pt x="4757" y="2364"/>
                    </a:cubicBezTo>
                    <a:cubicBezTo>
                      <a:pt x="4789" y="1072"/>
                      <a:pt x="3686" y="1"/>
                      <a:pt x="23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5" name="Google Shape;1872;p35">
                <a:extLst>
                  <a:ext uri="{FF2B5EF4-FFF2-40B4-BE49-F238E27FC236}">
                    <a16:creationId xmlns:a16="http://schemas.microsoft.com/office/drawing/2014/main" id="{97C1E81A-B6BA-494C-858D-0DBEA5B20F38}"/>
                  </a:ext>
                </a:extLst>
              </p:cNvPr>
              <p:cNvSpPr/>
              <p:nvPr/>
            </p:nvSpPr>
            <p:spPr>
              <a:xfrm>
                <a:off x="-33421775" y="41338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cubicBezTo>
                      <a:pt x="0" y="568"/>
                      <a:pt x="158" y="725"/>
                      <a:pt x="347" y="725"/>
                    </a:cubicBezTo>
                    <a:cubicBezTo>
                      <a:pt x="536" y="725"/>
                      <a:pt x="693" y="568"/>
                      <a:pt x="693" y="379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15" name="Google Shape;1873;p35">
              <a:extLst>
                <a:ext uri="{FF2B5EF4-FFF2-40B4-BE49-F238E27FC236}">
                  <a16:creationId xmlns:a16="http://schemas.microsoft.com/office/drawing/2014/main" id="{E5EB772A-F674-4E8D-B53D-526411674859}"/>
                </a:ext>
              </a:extLst>
            </p:cNvPr>
            <p:cNvSpPr txBox="1"/>
            <p:nvPr/>
          </p:nvSpPr>
          <p:spPr>
            <a:xfrm>
              <a:off x="5548985" y="1407664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Gestión de Producción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(OGTI)</a:t>
              </a:r>
              <a:endParaRPr sz="1600" dirty="0">
                <a:solidFill>
                  <a:srgbClr val="434343"/>
                </a:solidFill>
                <a:ea typeface="Roboto" panose="02000000000000000000" pitchFamily="2" charset="0"/>
                <a:cs typeface="Roboto"/>
                <a:sym typeface="Roboto"/>
              </a:endParaRPr>
            </a:p>
          </p:txBody>
        </p:sp>
      </p:grpSp>
      <p:grpSp>
        <p:nvGrpSpPr>
          <p:cNvPr id="162" name="Google Shape;1781;p35">
            <a:extLst>
              <a:ext uri="{FF2B5EF4-FFF2-40B4-BE49-F238E27FC236}">
                <a16:creationId xmlns:a16="http://schemas.microsoft.com/office/drawing/2014/main" id="{8CD09B76-EDCE-4661-82CE-05EC5BCC482A}"/>
              </a:ext>
            </a:extLst>
          </p:cNvPr>
          <p:cNvGrpSpPr/>
          <p:nvPr/>
        </p:nvGrpSpPr>
        <p:grpSpPr>
          <a:xfrm>
            <a:off x="6577409" y="3456821"/>
            <a:ext cx="1701251" cy="2208236"/>
            <a:chOff x="6737860" y="2152181"/>
            <a:chExt cx="1499100" cy="1948758"/>
          </a:xfrm>
        </p:grpSpPr>
        <p:grpSp>
          <p:nvGrpSpPr>
            <p:cNvPr id="163" name="Google Shape;1782;p35">
              <a:extLst>
                <a:ext uri="{FF2B5EF4-FFF2-40B4-BE49-F238E27FC236}">
                  <a16:creationId xmlns:a16="http://schemas.microsoft.com/office/drawing/2014/main" id="{D1176D3A-CC47-4FD6-9F4B-43B8C327D5A1}"/>
                </a:ext>
              </a:extLst>
            </p:cNvPr>
            <p:cNvGrpSpPr/>
            <p:nvPr/>
          </p:nvGrpSpPr>
          <p:grpSpPr>
            <a:xfrm>
              <a:off x="7454048" y="2658466"/>
              <a:ext cx="66720" cy="831360"/>
              <a:chOff x="5117952" y="2967078"/>
              <a:chExt cx="66720" cy="831360"/>
            </a:xfrm>
          </p:grpSpPr>
          <p:sp>
            <p:nvSpPr>
              <p:cNvPr id="176" name="Google Shape;1783;p35">
                <a:extLst>
                  <a:ext uri="{FF2B5EF4-FFF2-40B4-BE49-F238E27FC236}">
                    <a16:creationId xmlns:a16="http://schemas.microsoft.com/office/drawing/2014/main" id="{C27F7D17-0A8A-495A-B678-58924B139A18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7" name="Google Shape;1784;p35">
                <a:extLst>
                  <a:ext uri="{FF2B5EF4-FFF2-40B4-BE49-F238E27FC236}">
                    <a16:creationId xmlns:a16="http://schemas.microsoft.com/office/drawing/2014/main" id="{2FCAA302-90C9-4D7B-B858-750D72131AC0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8" name="Google Shape;1785;p35">
                <a:extLst>
                  <a:ext uri="{FF2B5EF4-FFF2-40B4-BE49-F238E27FC236}">
                    <a16:creationId xmlns:a16="http://schemas.microsoft.com/office/drawing/2014/main" id="{14028408-AF77-41D2-97BC-5469AB8D396F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" name="Google Shape;1786;p35">
                <a:extLst>
                  <a:ext uri="{FF2B5EF4-FFF2-40B4-BE49-F238E27FC236}">
                    <a16:creationId xmlns:a16="http://schemas.microsoft.com/office/drawing/2014/main" id="{5A4E3DC6-F3E3-402A-85BE-B7B9A17C24C8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0" name="Google Shape;1787;p35">
                <a:extLst>
                  <a:ext uri="{FF2B5EF4-FFF2-40B4-BE49-F238E27FC236}">
                    <a16:creationId xmlns:a16="http://schemas.microsoft.com/office/drawing/2014/main" id="{16C9C477-43AE-483E-A1E1-EACA30C34AD4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" name="Google Shape;1788;p35">
                <a:extLst>
                  <a:ext uri="{FF2B5EF4-FFF2-40B4-BE49-F238E27FC236}">
                    <a16:creationId xmlns:a16="http://schemas.microsoft.com/office/drawing/2014/main" id="{F466BBD3-09F8-453F-8946-723E177CA625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" name="Google Shape;1789;p35">
                <a:extLst>
                  <a:ext uri="{FF2B5EF4-FFF2-40B4-BE49-F238E27FC236}">
                    <a16:creationId xmlns:a16="http://schemas.microsoft.com/office/drawing/2014/main" id="{FAFC1A9D-2F80-45DB-808A-16921F9EFDCE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" name="Google Shape;1790;p35">
                <a:extLst>
                  <a:ext uri="{FF2B5EF4-FFF2-40B4-BE49-F238E27FC236}">
                    <a16:creationId xmlns:a16="http://schemas.microsoft.com/office/drawing/2014/main" id="{8BFD321F-7513-4385-AA42-D4BA95B72993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4" name="Google Shape;1791;p35">
                <a:extLst>
                  <a:ext uri="{FF2B5EF4-FFF2-40B4-BE49-F238E27FC236}">
                    <a16:creationId xmlns:a16="http://schemas.microsoft.com/office/drawing/2014/main" id="{67F740FD-5806-4A2B-8BE2-D6CFC6C6D620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5" name="Google Shape;1792;p35">
                <a:extLst>
                  <a:ext uri="{FF2B5EF4-FFF2-40B4-BE49-F238E27FC236}">
                    <a16:creationId xmlns:a16="http://schemas.microsoft.com/office/drawing/2014/main" id="{96E76B58-9C3B-48F4-94A5-D85FB1077287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64" name="Google Shape;1793;p35">
              <a:extLst>
                <a:ext uri="{FF2B5EF4-FFF2-40B4-BE49-F238E27FC236}">
                  <a16:creationId xmlns:a16="http://schemas.microsoft.com/office/drawing/2014/main" id="{4156DB2F-A8C0-45AC-AA4F-2DA259CB3550}"/>
                </a:ext>
              </a:extLst>
            </p:cNvPr>
            <p:cNvSpPr/>
            <p:nvPr/>
          </p:nvSpPr>
          <p:spPr>
            <a:xfrm>
              <a:off x="7524736" y="2878687"/>
              <a:ext cx="4992" cy="47648"/>
            </a:xfrm>
            <a:custGeom>
              <a:avLst/>
              <a:gdLst/>
              <a:ahLst/>
              <a:cxnLst/>
              <a:rect l="l" t="t" r="r" b="b"/>
              <a:pathLst>
                <a:path w="156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155" y="1489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794;p35">
              <a:extLst>
                <a:ext uri="{FF2B5EF4-FFF2-40B4-BE49-F238E27FC236}">
                  <a16:creationId xmlns:a16="http://schemas.microsoft.com/office/drawing/2014/main" id="{38B07645-CCB1-47C0-8765-E4B4164EA1DA}"/>
                </a:ext>
              </a:extLst>
            </p:cNvPr>
            <p:cNvSpPr/>
            <p:nvPr/>
          </p:nvSpPr>
          <p:spPr>
            <a:xfrm>
              <a:off x="6864832" y="2575799"/>
              <a:ext cx="1245152" cy="418956"/>
            </a:xfrm>
            <a:custGeom>
              <a:avLst/>
              <a:gdLst/>
              <a:ahLst/>
              <a:cxnLst/>
              <a:rect l="l" t="t" r="r" b="b"/>
              <a:pathLst>
                <a:path w="38911" h="11002" extrusionOk="0">
                  <a:moveTo>
                    <a:pt x="1834" y="1"/>
                  </a:moveTo>
                  <a:cubicBezTo>
                    <a:pt x="691" y="1"/>
                    <a:pt x="1" y="1274"/>
                    <a:pt x="632" y="2239"/>
                  </a:cubicBezTo>
                  <a:lnTo>
                    <a:pt x="5930" y="10347"/>
                  </a:lnTo>
                  <a:cubicBezTo>
                    <a:pt x="6204" y="10752"/>
                    <a:pt x="6656" y="11002"/>
                    <a:pt x="7145" y="11002"/>
                  </a:cubicBezTo>
                  <a:lnTo>
                    <a:pt x="37065" y="11002"/>
                  </a:lnTo>
                  <a:cubicBezTo>
                    <a:pt x="38208" y="11002"/>
                    <a:pt x="38910" y="9716"/>
                    <a:pt x="38268" y="8752"/>
                  </a:cubicBezTo>
                  <a:lnTo>
                    <a:pt x="32969" y="655"/>
                  </a:lnTo>
                  <a:cubicBezTo>
                    <a:pt x="32695" y="251"/>
                    <a:pt x="32243" y="1"/>
                    <a:pt x="3175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Proceso 6</a:t>
              </a:r>
              <a:endParaRPr sz="16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66" name="Google Shape;1795;p35">
              <a:extLst>
                <a:ext uri="{FF2B5EF4-FFF2-40B4-BE49-F238E27FC236}">
                  <a16:creationId xmlns:a16="http://schemas.microsoft.com/office/drawing/2014/main" id="{71D8F03B-2C74-4A77-8305-3A5262675F82}"/>
                </a:ext>
              </a:extLst>
            </p:cNvPr>
            <p:cNvGrpSpPr/>
            <p:nvPr/>
          </p:nvGrpSpPr>
          <p:grpSpPr>
            <a:xfrm>
              <a:off x="7310115" y="2152181"/>
              <a:ext cx="354586" cy="353888"/>
              <a:chOff x="-31094350" y="3194000"/>
              <a:chExt cx="292225" cy="291650"/>
            </a:xfrm>
          </p:grpSpPr>
          <p:sp>
            <p:nvSpPr>
              <p:cNvPr id="168" name="Google Shape;1796;p35">
                <a:extLst>
                  <a:ext uri="{FF2B5EF4-FFF2-40B4-BE49-F238E27FC236}">
                    <a16:creationId xmlns:a16="http://schemas.microsoft.com/office/drawing/2014/main" id="{7847E6B1-1AEA-4C62-91D9-8DD9DE47109E}"/>
                  </a:ext>
                </a:extLst>
              </p:cNvPr>
              <p:cNvSpPr/>
              <p:nvPr/>
            </p:nvSpPr>
            <p:spPr>
              <a:xfrm>
                <a:off x="-31033700" y="3194000"/>
                <a:ext cx="1032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1364" extrusionOk="0">
                    <a:moveTo>
                      <a:pt x="645" y="0"/>
                    </a:moveTo>
                    <a:cubicBezTo>
                      <a:pt x="263" y="0"/>
                      <a:pt x="0" y="296"/>
                      <a:pt x="0" y="670"/>
                    </a:cubicBezTo>
                    <a:lnTo>
                      <a:pt x="0" y="1016"/>
                    </a:lnTo>
                    <a:cubicBezTo>
                      <a:pt x="0" y="1205"/>
                      <a:pt x="158" y="1363"/>
                      <a:pt x="347" y="1363"/>
                    </a:cubicBezTo>
                    <a:lnTo>
                      <a:pt x="3781" y="1363"/>
                    </a:lnTo>
                    <a:cubicBezTo>
                      <a:pt x="3970" y="1363"/>
                      <a:pt x="4127" y="1205"/>
                      <a:pt x="4127" y="1016"/>
                    </a:cubicBezTo>
                    <a:lnTo>
                      <a:pt x="4127" y="670"/>
                    </a:lnTo>
                    <a:cubicBezTo>
                      <a:pt x="4127" y="260"/>
                      <a:pt x="3812" y="8"/>
                      <a:pt x="3466" y="8"/>
                    </a:cubicBezTo>
                    <a:lnTo>
                      <a:pt x="756" y="8"/>
                    </a:lnTo>
                    <a:cubicBezTo>
                      <a:pt x="718" y="3"/>
                      <a:pt x="681" y="0"/>
                      <a:pt x="645" y="0"/>
                    </a:cubicBezTo>
                    <a:close/>
                  </a:path>
                </a:pathLst>
              </a:custGeom>
              <a:solidFill>
                <a:schemeClr val="accent1">
                  <a:lumMod val="95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169" name="Google Shape;1797;p35">
                <a:extLst>
                  <a:ext uri="{FF2B5EF4-FFF2-40B4-BE49-F238E27FC236}">
                    <a16:creationId xmlns:a16="http://schemas.microsoft.com/office/drawing/2014/main" id="{ADC96DAA-2D80-4732-A53A-DF6A7F6AD6ED}"/>
                  </a:ext>
                </a:extLst>
              </p:cNvPr>
              <p:cNvSpPr/>
              <p:nvPr/>
            </p:nvSpPr>
            <p:spPr>
              <a:xfrm>
                <a:off x="-31042375" y="3346200"/>
                <a:ext cx="165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726" extrusionOk="0">
                    <a:moveTo>
                      <a:pt x="1" y="1"/>
                    </a:moveTo>
                    <a:lnTo>
                      <a:pt x="1" y="725"/>
                    </a:lnTo>
                    <a:lnTo>
                      <a:pt x="662" y="725"/>
                    </a:lnTo>
                    <a:lnTo>
                      <a:pt x="66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0" name="Google Shape;1798;p35">
                <a:extLst>
                  <a:ext uri="{FF2B5EF4-FFF2-40B4-BE49-F238E27FC236}">
                    <a16:creationId xmlns:a16="http://schemas.microsoft.com/office/drawing/2014/main" id="{F7138926-BD65-44AC-A824-F53335EFB729}"/>
                  </a:ext>
                </a:extLst>
              </p:cNvPr>
              <p:cNvSpPr/>
              <p:nvPr/>
            </p:nvSpPr>
            <p:spPr>
              <a:xfrm>
                <a:off x="-31042375" y="3278475"/>
                <a:ext cx="165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1" y="0"/>
                    </a:moveTo>
                    <a:lnTo>
                      <a:pt x="1" y="662"/>
                    </a:lnTo>
                    <a:lnTo>
                      <a:pt x="662" y="662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1" name="Google Shape;1799;p35">
                <a:extLst>
                  <a:ext uri="{FF2B5EF4-FFF2-40B4-BE49-F238E27FC236}">
                    <a16:creationId xmlns:a16="http://schemas.microsoft.com/office/drawing/2014/main" id="{9435C157-6F29-41C4-98D5-D5A56FD091E6}"/>
                  </a:ext>
                </a:extLst>
              </p:cNvPr>
              <p:cNvSpPr/>
              <p:nvPr/>
            </p:nvSpPr>
            <p:spPr>
              <a:xfrm>
                <a:off x="-31042375" y="3416300"/>
                <a:ext cx="165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3" extrusionOk="0">
                    <a:moveTo>
                      <a:pt x="1" y="1"/>
                    </a:moveTo>
                    <a:lnTo>
                      <a:pt x="1" y="662"/>
                    </a:lnTo>
                    <a:lnTo>
                      <a:pt x="662" y="662"/>
                    </a:lnTo>
                    <a:lnTo>
                      <a:pt x="66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2" name="Google Shape;1800;p35">
                <a:extLst>
                  <a:ext uri="{FF2B5EF4-FFF2-40B4-BE49-F238E27FC236}">
                    <a16:creationId xmlns:a16="http://schemas.microsoft.com/office/drawing/2014/main" id="{DA6D9717-6669-48A4-9485-2D7533F67D65}"/>
                  </a:ext>
                </a:extLst>
              </p:cNvPr>
              <p:cNvSpPr/>
              <p:nvPr/>
            </p:nvSpPr>
            <p:spPr>
              <a:xfrm>
                <a:off x="-31094350" y="3210725"/>
                <a:ext cx="222900" cy="274925"/>
              </a:xfrm>
              <a:custGeom>
                <a:avLst/>
                <a:gdLst/>
                <a:ahLst/>
                <a:cxnLst/>
                <a:rect l="l" t="t" r="r" b="b"/>
                <a:pathLst>
                  <a:path w="8916" h="10997" extrusionOk="0">
                    <a:moveTo>
                      <a:pt x="7183" y="2049"/>
                    </a:moveTo>
                    <a:cubicBezTo>
                      <a:pt x="7404" y="2049"/>
                      <a:pt x="7561" y="2206"/>
                      <a:pt x="7561" y="2395"/>
                    </a:cubicBezTo>
                    <a:cubicBezTo>
                      <a:pt x="7561" y="2584"/>
                      <a:pt x="7404" y="2742"/>
                      <a:pt x="7183" y="2742"/>
                    </a:cubicBezTo>
                    <a:lnTo>
                      <a:pt x="4474" y="2742"/>
                    </a:lnTo>
                    <a:cubicBezTo>
                      <a:pt x="4285" y="2742"/>
                      <a:pt x="4127" y="2584"/>
                      <a:pt x="4127" y="2395"/>
                    </a:cubicBezTo>
                    <a:cubicBezTo>
                      <a:pt x="4127" y="2206"/>
                      <a:pt x="4285" y="2049"/>
                      <a:pt x="4474" y="2049"/>
                    </a:cubicBezTo>
                    <a:close/>
                    <a:moveTo>
                      <a:pt x="3151" y="2017"/>
                    </a:moveTo>
                    <a:cubicBezTo>
                      <a:pt x="3340" y="2017"/>
                      <a:pt x="3497" y="2175"/>
                      <a:pt x="3497" y="2364"/>
                    </a:cubicBezTo>
                    <a:lnTo>
                      <a:pt x="3497" y="3750"/>
                    </a:lnTo>
                    <a:cubicBezTo>
                      <a:pt x="3497" y="3939"/>
                      <a:pt x="3340" y="4097"/>
                      <a:pt x="3151" y="4097"/>
                    </a:cubicBezTo>
                    <a:lnTo>
                      <a:pt x="1764" y="4097"/>
                    </a:lnTo>
                    <a:cubicBezTo>
                      <a:pt x="1575" y="4097"/>
                      <a:pt x="1418" y="3939"/>
                      <a:pt x="1418" y="3750"/>
                    </a:cubicBezTo>
                    <a:lnTo>
                      <a:pt x="1418" y="2364"/>
                    </a:lnTo>
                    <a:cubicBezTo>
                      <a:pt x="1418" y="2175"/>
                      <a:pt x="1575" y="2017"/>
                      <a:pt x="1764" y="2017"/>
                    </a:cubicBezTo>
                    <a:close/>
                    <a:moveTo>
                      <a:pt x="5860" y="3372"/>
                    </a:moveTo>
                    <a:cubicBezTo>
                      <a:pt x="6049" y="3372"/>
                      <a:pt x="6207" y="3529"/>
                      <a:pt x="6207" y="3750"/>
                    </a:cubicBezTo>
                    <a:cubicBezTo>
                      <a:pt x="6207" y="3939"/>
                      <a:pt x="6049" y="4097"/>
                      <a:pt x="5860" y="4097"/>
                    </a:cubicBezTo>
                    <a:lnTo>
                      <a:pt x="4474" y="4097"/>
                    </a:lnTo>
                    <a:cubicBezTo>
                      <a:pt x="4285" y="4097"/>
                      <a:pt x="4127" y="3939"/>
                      <a:pt x="4127" y="3750"/>
                    </a:cubicBezTo>
                    <a:cubicBezTo>
                      <a:pt x="4127" y="3529"/>
                      <a:pt x="4285" y="3372"/>
                      <a:pt x="4474" y="3372"/>
                    </a:cubicBezTo>
                    <a:close/>
                    <a:moveTo>
                      <a:pt x="7183" y="4758"/>
                    </a:moveTo>
                    <a:cubicBezTo>
                      <a:pt x="7404" y="4758"/>
                      <a:pt x="7561" y="4916"/>
                      <a:pt x="7561" y="5105"/>
                    </a:cubicBezTo>
                    <a:cubicBezTo>
                      <a:pt x="7561" y="5325"/>
                      <a:pt x="7404" y="5483"/>
                      <a:pt x="7183" y="5483"/>
                    </a:cubicBezTo>
                    <a:lnTo>
                      <a:pt x="4474" y="5483"/>
                    </a:lnTo>
                    <a:cubicBezTo>
                      <a:pt x="4285" y="5483"/>
                      <a:pt x="4127" y="5325"/>
                      <a:pt x="4127" y="5105"/>
                    </a:cubicBezTo>
                    <a:cubicBezTo>
                      <a:pt x="4127" y="4916"/>
                      <a:pt x="4285" y="4758"/>
                      <a:pt x="4474" y="4758"/>
                    </a:cubicBezTo>
                    <a:close/>
                    <a:moveTo>
                      <a:pt x="3151" y="4758"/>
                    </a:moveTo>
                    <a:cubicBezTo>
                      <a:pt x="3340" y="4758"/>
                      <a:pt x="3497" y="4916"/>
                      <a:pt x="3497" y="5105"/>
                    </a:cubicBezTo>
                    <a:lnTo>
                      <a:pt x="3497" y="6491"/>
                    </a:lnTo>
                    <a:cubicBezTo>
                      <a:pt x="3497" y="6680"/>
                      <a:pt x="3340" y="6837"/>
                      <a:pt x="3151" y="6837"/>
                    </a:cubicBezTo>
                    <a:lnTo>
                      <a:pt x="1764" y="6837"/>
                    </a:lnTo>
                    <a:cubicBezTo>
                      <a:pt x="1575" y="6837"/>
                      <a:pt x="1418" y="6680"/>
                      <a:pt x="1418" y="6491"/>
                    </a:cubicBezTo>
                    <a:lnTo>
                      <a:pt x="1418" y="5105"/>
                    </a:lnTo>
                    <a:cubicBezTo>
                      <a:pt x="1418" y="4916"/>
                      <a:pt x="1575" y="4758"/>
                      <a:pt x="1764" y="4758"/>
                    </a:cubicBezTo>
                    <a:close/>
                    <a:moveTo>
                      <a:pt x="5860" y="6144"/>
                    </a:moveTo>
                    <a:cubicBezTo>
                      <a:pt x="6049" y="6144"/>
                      <a:pt x="6207" y="6302"/>
                      <a:pt x="6207" y="6491"/>
                    </a:cubicBezTo>
                    <a:cubicBezTo>
                      <a:pt x="6207" y="6680"/>
                      <a:pt x="6049" y="6837"/>
                      <a:pt x="5860" y="6837"/>
                    </a:cubicBezTo>
                    <a:lnTo>
                      <a:pt x="4474" y="6837"/>
                    </a:lnTo>
                    <a:cubicBezTo>
                      <a:pt x="4285" y="6837"/>
                      <a:pt x="4127" y="6680"/>
                      <a:pt x="4127" y="6491"/>
                    </a:cubicBezTo>
                    <a:cubicBezTo>
                      <a:pt x="4127" y="6302"/>
                      <a:pt x="4285" y="6144"/>
                      <a:pt x="4474" y="6144"/>
                    </a:cubicBezTo>
                    <a:close/>
                    <a:moveTo>
                      <a:pt x="7183" y="7562"/>
                    </a:moveTo>
                    <a:cubicBezTo>
                      <a:pt x="7404" y="7562"/>
                      <a:pt x="7561" y="7720"/>
                      <a:pt x="7561" y="7909"/>
                    </a:cubicBezTo>
                    <a:cubicBezTo>
                      <a:pt x="7561" y="8098"/>
                      <a:pt x="7404" y="8255"/>
                      <a:pt x="7183" y="8255"/>
                    </a:cubicBezTo>
                    <a:lnTo>
                      <a:pt x="4474" y="8255"/>
                    </a:lnTo>
                    <a:cubicBezTo>
                      <a:pt x="4285" y="8255"/>
                      <a:pt x="4127" y="8098"/>
                      <a:pt x="4127" y="7909"/>
                    </a:cubicBezTo>
                    <a:cubicBezTo>
                      <a:pt x="4127" y="7720"/>
                      <a:pt x="4285" y="7562"/>
                      <a:pt x="4474" y="7562"/>
                    </a:cubicBezTo>
                    <a:close/>
                    <a:moveTo>
                      <a:pt x="3151" y="7531"/>
                    </a:moveTo>
                    <a:cubicBezTo>
                      <a:pt x="3340" y="7531"/>
                      <a:pt x="3497" y="7657"/>
                      <a:pt x="3497" y="7877"/>
                    </a:cubicBezTo>
                    <a:lnTo>
                      <a:pt x="3497" y="9232"/>
                    </a:lnTo>
                    <a:cubicBezTo>
                      <a:pt x="3497" y="9452"/>
                      <a:pt x="3340" y="9610"/>
                      <a:pt x="3151" y="9610"/>
                    </a:cubicBezTo>
                    <a:lnTo>
                      <a:pt x="1764" y="9610"/>
                    </a:lnTo>
                    <a:cubicBezTo>
                      <a:pt x="1575" y="9610"/>
                      <a:pt x="1418" y="9452"/>
                      <a:pt x="1418" y="9232"/>
                    </a:cubicBezTo>
                    <a:lnTo>
                      <a:pt x="1418" y="7877"/>
                    </a:lnTo>
                    <a:cubicBezTo>
                      <a:pt x="1418" y="7657"/>
                      <a:pt x="1575" y="7531"/>
                      <a:pt x="1764" y="7531"/>
                    </a:cubicBezTo>
                    <a:close/>
                    <a:moveTo>
                      <a:pt x="5860" y="8885"/>
                    </a:moveTo>
                    <a:cubicBezTo>
                      <a:pt x="6049" y="8885"/>
                      <a:pt x="6207" y="9043"/>
                      <a:pt x="6207" y="9232"/>
                    </a:cubicBezTo>
                    <a:cubicBezTo>
                      <a:pt x="6207" y="9452"/>
                      <a:pt x="6049" y="9610"/>
                      <a:pt x="5860" y="9610"/>
                    </a:cubicBezTo>
                    <a:lnTo>
                      <a:pt x="4474" y="9610"/>
                    </a:lnTo>
                    <a:cubicBezTo>
                      <a:pt x="4285" y="9610"/>
                      <a:pt x="4127" y="9452"/>
                      <a:pt x="4127" y="9232"/>
                    </a:cubicBezTo>
                    <a:cubicBezTo>
                      <a:pt x="4127" y="9043"/>
                      <a:pt x="4285" y="8885"/>
                      <a:pt x="4474" y="8885"/>
                    </a:cubicBezTo>
                    <a:close/>
                    <a:moveTo>
                      <a:pt x="1040" y="1"/>
                    </a:moveTo>
                    <a:cubicBezTo>
                      <a:pt x="504" y="1"/>
                      <a:pt x="0" y="473"/>
                      <a:pt x="0" y="1009"/>
                    </a:cubicBezTo>
                    <a:lnTo>
                      <a:pt x="0" y="9956"/>
                    </a:lnTo>
                    <a:cubicBezTo>
                      <a:pt x="32" y="10524"/>
                      <a:pt x="504" y="10996"/>
                      <a:pt x="1040" y="10996"/>
                    </a:cubicBezTo>
                    <a:lnTo>
                      <a:pt x="7908" y="10996"/>
                    </a:lnTo>
                    <a:cubicBezTo>
                      <a:pt x="8444" y="10996"/>
                      <a:pt x="8916" y="10524"/>
                      <a:pt x="8916" y="9956"/>
                    </a:cubicBezTo>
                    <a:lnTo>
                      <a:pt x="8916" y="1009"/>
                    </a:lnTo>
                    <a:cubicBezTo>
                      <a:pt x="8916" y="473"/>
                      <a:pt x="8444" y="1"/>
                      <a:pt x="7908" y="1"/>
                    </a:cubicBezTo>
                    <a:lnTo>
                      <a:pt x="7183" y="1"/>
                    </a:lnTo>
                    <a:lnTo>
                      <a:pt x="7183" y="347"/>
                    </a:lnTo>
                    <a:cubicBezTo>
                      <a:pt x="7183" y="915"/>
                      <a:pt x="6711" y="1387"/>
                      <a:pt x="6175" y="1387"/>
                    </a:cubicBezTo>
                    <a:lnTo>
                      <a:pt x="2741" y="1387"/>
                    </a:lnTo>
                    <a:cubicBezTo>
                      <a:pt x="2206" y="1387"/>
                      <a:pt x="1733" y="915"/>
                      <a:pt x="1733" y="347"/>
                    </a:cubicBez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2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3" name="Google Shape;1801;p35">
                <a:extLst>
                  <a:ext uri="{FF2B5EF4-FFF2-40B4-BE49-F238E27FC236}">
                    <a16:creationId xmlns:a16="http://schemas.microsoft.com/office/drawing/2014/main" id="{D7481595-0685-48DE-998A-33CCD374898D}"/>
                  </a:ext>
                </a:extLst>
              </p:cNvPr>
              <p:cNvSpPr/>
              <p:nvPr/>
            </p:nvSpPr>
            <p:spPr>
              <a:xfrm>
                <a:off x="-30853350" y="3295000"/>
                <a:ext cx="512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4160" extrusionOk="0">
                    <a:moveTo>
                      <a:pt x="1" y="1"/>
                    </a:moveTo>
                    <a:lnTo>
                      <a:pt x="1" y="4160"/>
                    </a:lnTo>
                    <a:lnTo>
                      <a:pt x="2049" y="4160"/>
                    </a:lnTo>
                    <a:lnTo>
                      <a:pt x="2049" y="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2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174" name="Google Shape;1802;p35">
                <a:extLst>
                  <a:ext uri="{FF2B5EF4-FFF2-40B4-BE49-F238E27FC236}">
                    <a16:creationId xmlns:a16="http://schemas.microsoft.com/office/drawing/2014/main" id="{308B6FF3-02CE-4B90-A8DE-4921206E01F3}"/>
                  </a:ext>
                </a:extLst>
              </p:cNvPr>
              <p:cNvSpPr/>
              <p:nvPr/>
            </p:nvSpPr>
            <p:spPr>
              <a:xfrm>
                <a:off x="-30853350" y="3227275"/>
                <a:ext cx="512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1009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048"/>
                    </a:lnTo>
                    <a:lnTo>
                      <a:pt x="2049" y="2048"/>
                    </a:lnTo>
                    <a:lnTo>
                      <a:pt x="2049" y="1040"/>
                    </a:lnTo>
                    <a:cubicBezTo>
                      <a:pt x="2049" y="473"/>
                      <a:pt x="1576" y="1"/>
                      <a:pt x="1009" y="1"/>
                    </a:cubicBezTo>
                    <a:close/>
                  </a:path>
                </a:pathLst>
              </a:custGeom>
              <a:solidFill>
                <a:schemeClr val="accent1">
                  <a:lumMod val="95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175" name="Google Shape;1803;p35">
                <a:extLst>
                  <a:ext uri="{FF2B5EF4-FFF2-40B4-BE49-F238E27FC236}">
                    <a16:creationId xmlns:a16="http://schemas.microsoft.com/office/drawing/2014/main" id="{C0FE383C-DAE4-4E07-89AC-38EACA5D8DF1}"/>
                  </a:ext>
                </a:extLst>
              </p:cNvPr>
              <p:cNvSpPr/>
              <p:nvPr/>
            </p:nvSpPr>
            <p:spPr>
              <a:xfrm>
                <a:off x="-30851775" y="3416300"/>
                <a:ext cx="465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2049" extrusionOk="0">
                    <a:moveTo>
                      <a:pt x="1" y="1"/>
                    </a:moveTo>
                    <a:lnTo>
                      <a:pt x="599" y="1796"/>
                    </a:lnTo>
                    <a:cubicBezTo>
                      <a:pt x="694" y="1985"/>
                      <a:pt x="788" y="2048"/>
                      <a:pt x="946" y="2048"/>
                    </a:cubicBezTo>
                    <a:cubicBezTo>
                      <a:pt x="1103" y="2048"/>
                      <a:pt x="1229" y="1985"/>
                      <a:pt x="1261" y="1796"/>
                    </a:cubicBezTo>
                    <a:lnTo>
                      <a:pt x="1860" y="1"/>
                    </a:lnTo>
                    <a:close/>
                  </a:path>
                </a:pathLst>
              </a:custGeom>
              <a:solidFill>
                <a:schemeClr val="accent1">
                  <a:lumMod val="95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sp>
          <p:nvSpPr>
            <p:cNvPr id="167" name="Google Shape;1804;p35">
              <a:extLst>
                <a:ext uri="{FF2B5EF4-FFF2-40B4-BE49-F238E27FC236}">
                  <a16:creationId xmlns:a16="http://schemas.microsoft.com/office/drawing/2014/main" id="{1FDC695C-9787-43C5-AE88-FF6547DCB62E}"/>
                </a:ext>
              </a:extLst>
            </p:cNvPr>
            <p:cNvSpPr txBox="1"/>
            <p:nvPr/>
          </p:nvSpPr>
          <p:spPr>
            <a:xfrm>
              <a:off x="6737860" y="3648348"/>
              <a:ext cx="1499100" cy="45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Gestión de Servicios Internos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(OGA-OAS)</a:t>
              </a:r>
              <a:endParaRPr sz="1600" dirty="0">
                <a:solidFill>
                  <a:srgbClr val="434343"/>
                </a:solidFill>
                <a:ea typeface="Roboto" panose="02000000000000000000" pitchFamily="2" charset="0"/>
                <a:cs typeface="Roboto"/>
                <a:sym typeface="Roboto"/>
              </a:endParaRPr>
            </a:p>
          </p:txBody>
        </p:sp>
      </p:grpSp>
      <p:grpSp>
        <p:nvGrpSpPr>
          <p:cNvPr id="186" name="Google Shape;1848;p35">
            <a:extLst>
              <a:ext uri="{FF2B5EF4-FFF2-40B4-BE49-F238E27FC236}">
                <a16:creationId xmlns:a16="http://schemas.microsoft.com/office/drawing/2014/main" id="{B8388465-9F2E-4FD0-B61C-87645A8CE68E}"/>
              </a:ext>
            </a:extLst>
          </p:cNvPr>
          <p:cNvGrpSpPr/>
          <p:nvPr/>
        </p:nvGrpSpPr>
        <p:grpSpPr>
          <a:xfrm>
            <a:off x="7884105" y="2464905"/>
            <a:ext cx="1612816" cy="2089995"/>
            <a:chOff x="5548985" y="1349852"/>
            <a:chExt cx="1499100" cy="1915858"/>
          </a:xfrm>
        </p:grpSpPr>
        <p:grpSp>
          <p:nvGrpSpPr>
            <p:cNvPr id="187" name="Google Shape;1849;p35">
              <a:extLst>
                <a:ext uri="{FF2B5EF4-FFF2-40B4-BE49-F238E27FC236}">
                  <a16:creationId xmlns:a16="http://schemas.microsoft.com/office/drawing/2014/main" id="{1BC3E658-8EC5-49F4-868C-E5BAC12617D5}"/>
                </a:ext>
              </a:extLst>
            </p:cNvPr>
            <p:cNvGrpSpPr/>
            <p:nvPr/>
          </p:nvGrpSpPr>
          <p:grpSpPr>
            <a:xfrm rot="10800000">
              <a:off x="6265520" y="2018766"/>
              <a:ext cx="66720" cy="831360"/>
              <a:chOff x="5117952" y="2967078"/>
              <a:chExt cx="66720" cy="831360"/>
            </a:xfrm>
          </p:grpSpPr>
          <p:sp>
            <p:nvSpPr>
              <p:cNvPr id="192" name="Google Shape;1850;p35">
                <a:extLst>
                  <a:ext uri="{FF2B5EF4-FFF2-40B4-BE49-F238E27FC236}">
                    <a16:creationId xmlns:a16="http://schemas.microsoft.com/office/drawing/2014/main" id="{929F689A-401E-41C3-8162-0113D4CDB4D8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" name="Google Shape;1851;p35">
                <a:extLst>
                  <a:ext uri="{FF2B5EF4-FFF2-40B4-BE49-F238E27FC236}">
                    <a16:creationId xmlns:a16="http://schemas.microsoft.com/office/drawing/2014/main" id="{705C9D57-DE15-4896-BDA4-1ABCF26C23BB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" name="Google Shape;1852;p35">
                <a:extLst>
                  <a:ext uri="{FF2B5EF4-FFF2-40B4-BE49-F238E27FC236}">
                    <a16:creationId xmlns:a16="http://schemas.microsoft.com/office/drawing/2014/main" id="{9BA91857-9797-44DD-B916-DB0C11FDAD0D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" name="Google Shape;1853;p35">
                <a:extLst>
                  <a:ext uri="{FF2B5EF4-FFF2-40B4-BE49-F238E27FC236}">
                    <a16:creationId xmlns:a16="http://schemas.microsoft.com/office/drawing/2014/main" id="{CBC0F384-E08A-4481-8887-1A39E17891A1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" name="Google Shape;1854;p35">
                <a:extLst>
                  <a:ext uri="{FF2B5EF4-FFF2-40B4-BE49-F238E27FC236}">
                    <a16:creationId xmlns:a16="http://schemas.microsoft.com/office/drawing/2014/main" id="{B1BA4DF0-9DF4-41D8-A6F8-B254F3CC7596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" name="Google Shape;1855;p35">
                <a:extLst>
                  <a:ext uri="{FF2B5EF4-FFF2-40B4-BE49-F238E27FC236}">
                    <a16:creationId xmlns:a16="http://schemas.microsoft.com/office/drawing/2014/main" id="{D20A8C79-1A73-45BF-8F5B-E6E82516021D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" name="Google Shape;1856;p35">
                <a:extLst>
                  <a:ext uri="{FF2B5EF4-FFF2-40B4-BE49-F238E27FC236}">
                    <a16:creationId xmlns:a16="http://schemas.microsoft.com/office/drawing/2014/main" id="{8E2616A5-1B2F-4C4E-934A-138363B11BB2}"/>
                  </a:ext>
                </a:extLst>
              </p:cNvPr>
              <p:cNvSpPr/>
              <p:nvPr/>
            </p:nvSpPr>
            <p:spPr>
              <a:xfrm>
                <a:off x="5173151" y="333503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" name="Google Shape;1857;p35">
                <a:extLst>
                  <a:ext uri="{FF2B5EF4-FFF2-40B4-BE49-F238E27FC236}">
                    <a16:creationId xmlns:a16="http://schemas.microsoft.com/office/drawing/2014/main" id="{D1CDE0B1-F744-4D75-9C38-59228ADD019D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" name="Google Shape;1858;p35">
                <a:extLst>
                  <a:ext uri="{FF2B5EF4-FFF2-40B4-BE49-F238E27FC236}">
                    <a16:creationId xmlns:a16="http://schemas.microsoft.com/office/drawing/2014/main" id="{9D7A5CE5-603E-4702-9825-4C954E6EE017}"/>
                  </a:ext>
                </a:extLst>
              </p:cNvPr>
              <p:cNvSpPr/>
              <p:nvPr/>
            </p:nvSpPr>
            <p:spPr>
              <a:xfrm>
                <a:off x="5148703" y="315156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" name="Google Shape;1859;p35">
                <a:extLst>
                  <a:ext uri="{FF2B5EF4-FFF2-40B4-BE49-F238E27FC236}">
                    <a16:creationId xmlns:a16="http://schemas.microsoft.com/office/drawing/2014/main" id="{A6EA0DE5-A51E-4608-A574-79FB77609E41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88" name="Google Shape;1860;p35">
              <a:extLst>
                <a:ext uri="{FF2B5EF4-FFF2-40B4-BE49-F238E27FC236}">
                  <a16:creationId xmlns:a16="http://schemas.microsoft.com/office/drawing/2014/main" id="{7AAAE866-03A8-4CAE-A057-689AF275BDF9}"/>
                </a:ext>
              </a:extLst>
            </p:cNvPr>
            <p:cNvSpPr/>
            <p:nvPr/>
          </p:nvSpPr>
          <p:spPr>
            <a:xfrm>
              <a:off x="6296000" y="2587999"/>
              <a:ext cx="9568" cy="43072"/>
            </a:xfrm>
            <a:custGeom>
              <a:avLst/>
              <a:gdLst/>
              <a:ahLst/>
              <a:cxnLst/>
              <a:rect l="l" t="t" r="r" b="b"/>
              <a:pathLst>
                <a:path w="299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861;p35">
              <a:extLst>
                <a:ext uri="{FF2B5EF4-FFF2-40B4-BE49-F238E27FC236}">
                  <a16:creationId xmlns:a16="http://schemas.microsoft.com/office/drawing/2014/main" id="{7B9569EB-A643-4C2F-8040-749BB5CD312E}"/>
                </a:ext>
              </a:extLst>
            </p:cNvPr>
            <p:cNvSpPr/>
            <p:nvPr/>
          </p:nvSpPr>
          <p:spPr>
            <a:xfrm>
              <a:off x="5667360" y="2710430"/>
              <a:ext cx="1263040" cy="437366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4" y="1"/>
                    <a:pt x="32302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Proceso 7</a:t>
              </a:r>
              <a:endParaRPr sz="16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0" name="Google Shape;1872;p35">
              <a:extLst>
                <a:ext uri="{FF2B5EF4-FFF2-40B4-BE49-F238E27FC236}">
                  <a16:creationId xmlns:a16="http://schemas.microsoft.com/office/drawing/2014/main" id="{6AB6847D-AE27-463D-A6D5-26D859028217}"/>
                </a:ext>
              </a:extLst>
            </p:cNvPr>
            <p:cNvSpPr/>
            <p:nvPr/>
          </p:nvSpPr>
          <p:spPr>
            <a:xfrm>
              <a:off x="6393056" y="3243687"/>
              <a:ext cx="21052" cy="22023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91" name="Google Shape;1873;p35">
              <a:extLst>
                <a:ext uri="{FF2B5EF4-FFF2-40B4-BE49-F238E27FC236}">
                  <a16:creationId xmlns:a16="http://schemas.microsoft.com/office/drawing/2014/main" id="{7B64963E-AC9D-45B8-8DDC-5026DB66FE63}"/>
                </a:ext>
              </a:extLst>
            </p:cNvPr>
            <p:cNvSpPr txBox="1"/>
            <p:nvPr/>
          </p:nvSpPr>
          <p:spPr>
            <a:xfrm>
              <a:off x="5548985" y="1349852"/>
              <a:ext cx="1499100" cy="76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Gestión del Empleo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(OGRH)</a:t>
              </a:r>
              <a:endParaRPr sz="1600" dirty="0">
                <a:solidFill>
                  <a:srgbClr val="434343"/>
                </a:solidFill>
                <a:ea typeface="Roboto" panose="02000000000000000000" pitchFamily="2" charset="0"/>
                <a:cs typeface="Roboto"/>
                <a:sym typeface="Roboto"/>
              </a:endParaRPr>
            </a:p>
          </p:txBody>
        </p:sp>
      </p:grpSp>
      <p:grpSp>
        <p:nvGrpSpPr>
          <p:cNvPr id="203" name="Google Shape;2079;p39">
            <a:extLst>
              <a:ext uri="{FF2B5EF4-FFF2-40B4-BE49-F238E27FC236}">
                <a16:creationId xmlns:a16="http://schemas.microsoft.com/office/drawing/2014/main" id="{24923092-CBD6-46E0-A4BC-D71514008547}"/>
              </a:ext>
            </a:extLst>
          </p:cNvPr>
          <p:cNvGrpSpPr/>
          <p:nvPr/>
        </p:nvGrpSpPr>
        <p:grpSpPr>
          <a:xfrm>
            <a:off x="8641046" y="4523517"/>
            <a:ext cx="324964" cy="444913"/>
            <a:chOff x="2452371" y="3868488"/>
            <a:chExt cx="248897" cy="33491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04" name="Google Shape;2080;p39">
              <a:extLst>
                <a:ext uri="{FF2B5EF4-FFF2-40B4-BE49-F238E27FC236}">
                  <a16:creationId xmlns:a16="http://schemas.microsoft.com/office/drawing/2014/main" id="{7AC5C513-A4DD-4EA8-B2F2-229CD1A25EAE}"/>
                </a:ext>
              </a:extLst>
            </p:cNvPr>
            <p:cNvSpPr/>
            <p:nvPr/>
          </p:nvSpPr>
          <p:spPr>
            <a:xfrm>
              <a:off x="2502900" y="3868488"/>
              <a:ext cx="147572" cy="147293"/>
            </a:xfrm>
            <a:custGeom>
              <a:avLst/>
              <a:gdLst/>
              <a:ahLst/>
              <a:cxnLst/>
              <a:rect l="l" t="t" r="r" b="b"/>
              <a:pathLst>
                <a:path w="6883" h="6870" extrusionOk="0">
                  <a:moveTo>
                    <a:pt x="3442" y="1048"/>
                  </a:moveTo>
                  <a:cubicBezTo>
                    <a:pt x="4751" y="1048"/>
                    <a:pt x="5823" y="2119"/>
                    <a:pt x="5823" y="3429"/>
                  </a:cubicBezTo>
                  <a:cubicBezTo>
                    <a:pt x="5823" y="4751"/>
                    <a:pt x="4751" y="5822"/>
                    <a:pt x="3442" y="5822"/>
                  </a:cubicBezTo>
                  <a:cubicBezTo>
                    <a:pt x="2120" y="5822"/>
                    <a:pt x="1060" y="4751"/>
                    <a:pt x="1060" y="3429"/>
                  </a:cubicBezTo>
                  <a:cubicBezTo>
                    <a:pt x="1060" y="2119"/>
                    <a:pt x="2120" y="1048"/>
                    <a:pt x="3442" y="1048"/>
                  </a:cubicBezTo>
                  <a:close/>
                  <a:moveTo>
                    <a:pt x="3442" y="0"/>
                  </a:moveTo>
                  <a:cubicBezTo>
                    <a:pt x="1549" y="0"/>
                    <a:pt x="1" y="1536"/>
                    <a:pt x="1" y="3429"/>
                  </a:cubicBezTo>
                  <a:cubicBezTo>
                    <a:pt x="1" y="5322"/>
                    <a:pt x="1549" y="6870"/>
                    <a:pt x="3442" y="6870"/>
                  </a:cubicBezTo>
                  <a:cubicBezTo>
                    <a:pt x="5335" y="6870"/>
                    <a:pt x="6883" y="5322"/>
                    <a:pt x="6883" y="3429"/>
                  </a:cubicBezTo>
                  <a:cubicBezTo>
                    <a:pt x="6883" y="1536"/>
                    <a:pt x="5335" y="0"/>
                    <a:pt x="3442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05" name="Google Shape;2081;p39">
              <a:extLst>
                <a:ext uri="{FF2B5EF4-FFF2-40B4-BE49-F238E27FC236}">
                  <a16:creationId xmlns:a16="http://schemas.microsoft.com/office/drawing/2014/main" id="{40286316-B815-4613-8824-93CC47D09F72}"/>
                </a:ext>
              </a:extLst>
            </p:cNvPr>
            <p:cNvSpPr/>
            <p:nvPr/>
          </p:nvSpPr>
          <p:spPr>
            <a:xfrm>
              <a:off x="2452371" y="4018551"/>
              <a:ext cx="248897" cy="184856"/>
            </a:xfrm>
            <a:custGeom>
              <a:avLst/>
              <a:gdLst/>
              <a:ahLst/>
              <a:cxnLst/>
              <a:rect l="l" t="t" r="r" b="b"/>
              <a:pathLst>
                <a:path w="11609" h="8622" extrusionOk="0">
                  <a:moveTo>
                    <a:pt x="5799" y="1061"/>
                  </a:moveTo>
                  <a:cubicBezTo>
                    <a:pt x="8430" y="1061"/>
                    <a:pt x="10561" y="3192"/>
                    <a:pt x="10561" y="5823"/>
                  </a:cubicBezTo>
                  <a:lnTo>
                    <a:pt x="10561" y="6549"/>
                  </a:lnTo>
                  <a:cubicBezTo>
                    <a:pt x="9073" y="7228"/>
                    <a:pt x="7436" y="7567"/>
                    <a:pt x="5799" y="7567"/>
                  </a:cubicBezTo>
                  <a:cubicBezTo>
                    <a:pt x="4162" y="7567"/>
                    <a:pt x="2524" y="7228"/>
                    <a:pt x="1036" y="6549"/>
                  </a:cubicBezTo>
                  <a:lnTo>
                    <a:pt x="1036" y="5823"/>
                  </a:lnTo>
                  <a:cubicBezTo>
                    <a:pt x="1036" y="3192"/>
                    <a:pt x="3167" y="1061"/>
                    <a:pt x="5799" y="1061"/>
                  </a:cubicBezTo>
                  <a:close/>
                  <a:moveTo>
                    <a:pt x="5799" y="1"/>
                  </a:moveTo>
                  <a:cubicBezTo>
                    <a:pt x="2584" y="1"/>
                    <a:pt x="0" y="2620"/>
                    <a:pt x="0" y="5823"/>
                  </a:cubicBezTo>
                  <a:lnTo>
                    <a:pt x="0" y="6883"/>
                  </a:lnTo>
                  <a:cubicBezTo>
                    <a:pt x="0" y="7085"/>
                    <a:pt x="107" y="7276"/>
                    <a:pt x="286" y="7359"/>
                  </a:cubicBezTo>
                  <a:cubicBezTo>
                    <a:pt x="2036" y="8204"/>
                    <a:pt x="3917" y="8621"/>
                    <a:pt x="5799" y="8621"/>
                  </a:cubicBezTo>
                  <a:cubicBezTo>
                    <a:pt x="7680" y="8621"/>
                    <a:pt x="9561" y="8204"/>
                    <a:pt x="11311" y="7359"/>
                  </a:cubicBezTo>
                  <a:cubicBezTo>
                    <a:pt x="11502" y="7276"/>
                    <a:pt x="11597" y="7085"/>
                    <a:pt x="11597" y="6883"/>
                  </a:cubicBezTo>
                  <a:lnTo>
                    <a:pt x="11597" y="5823"/>
                  </a:lnTo>
                  <a:cubicBezTo>
                    <a:pt x="11609" y="2620"/>
                    <a:pt x="9013" y="1"/>
                    <a:pt x="5799" y="1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dirty="0"/>
            </a:p>
          </p:txBody>
        </p:sp>
      </p:grpSp>
      <p:grpSp>
        <p:nvGrpSpPr>
          <p:cNvPr id="209" name="Google Shape;1781;p35">
            <a:extLst>
              <a:ext uri="{FF2B5EF4-FFF2-40B4-BE49-F238E27FC236}">
                <a16:creationId xmlns:a16="http://schemas.microsoft.com/office/drawing/2014/main" id="{90973AC9-C4DE-4DD1-A41A-F9095726E978}"/>
              </a:ext>
            </a:extLst>
          </p:cNvPr>
          <p:cNvGrpSpPr/>
          <p:nvPr/>
        </p:nvGrpSpPr>
        <p:grpSpPr>
          <a:xfrm>
            <a:off x="8754801" y="3975617"/>
            <a:ext cx="2214933" cy="1718686"/>
            <a:chOff x="6466685" y="2582271"/>
            <a:chExt cx="1959951" cy="1518667"/>
          </a:xfrm>
        </p:grpSpPr>
        <p:grpSp>
          <p:nvGrpSpPr>
            <p:cNvPr id="210" name="Google Shape;1782;p35">
              <a:extLst>
                <a:ext uri="{FF2B5EF4-FFF2-40B4-BE49-F238E27FC236}">
                  <a16:creationId xmlns:a16="http://schemas.microsoft.com/office/drawing/2014/main" id="{91CF3BE5-DBEB-4048-9EF2-55BEDCCFA165}"/>
                </a:ext>
              </a:extLst>
            </p:cNvPr>
            <p:cNvGrpSpPr/>
            <p:nvPr/>
          </p:nvGrpSpPr>
          <p:grpSpPr>
            <a:xfrm>
              <a:off x="7454048" y="2658466"/>
              <a:ext cx="66720" cy="831360"/>
              <a:chOff x="5117952" y="2967078"/>
              <a:chExt cx="66720" cy="831360"/>
            </a:xfrm>
          </p:grpSpPr>
          <p:sp>
            <p:nvSpPr>
              <p:cNvPr id="214" name="Google Shape;1783;p35">
                <a:extLst>
                  <a:ext uri="{FF2B5EF4-FFF2-40B4-BE49-F238E27FC236}">
                    <a16:creationId xmlns:a16="http://schemas.microsoft.com/office/drawing/2014/main" id="{61EBCE36-DD9F-417A-8AF4-744B21DAB6E4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" name="Google Shape;1784;p35">
                <a:extLst>
                  <a:ext uri="{FF2B5EF4-FFF2-40B4-BE49-F238E27FC236}">
                    <a16:creationId xmlns:a16="http://schemas.microsoft.com/office/drawing/2014/main" id="{9DC44C81-988B-4D03-B77E-1D4BC4AC8A0F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" name="Google Shape;1785;p35">
                <a:extLst>
                  <a:ext uri="{FF2B5EF4-FFF2-40B4-BE49-F238E27FC236}">
                    <a16:creationId xmlns:a16="http://schemas.microsoft.com/office/drawing/2014/main" id="{C1198152-804C-43B4-A77B-2895A2071EB4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" name="Google Shape;1786;p35">
                <a:extLst>
                  <a:ext uri="{FF2B5EF4-FFF2-40B4-BE49-F238E27FC236}">
                    <a16:creationId xmlns:a16="http://schemas.microsoft.com/office/drawing/2014/main" id="{6ACF602A-8428-47D3-84F2-3FF1A35839A6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" name="Google Shape;1787;p35">
                <a:extLst>
                  <a:ext uri="{FF2B5EF4-FFF2-40B4-BE49-F238E27FC236}">
                    <a16:creationId xmlns:a16="http://schemas.microsoft.com/office/drawing/2014/main" id="{E8A373B6-DC05-409E-B8C7-7FAD79930774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" name="Google Shape;1788;p35">
                <a:extLst>
                  <a:ext uri="{FF2B5EF4-FFF2-40B4-BE49-F238E27FC236}">
                    <a16:creationId xmlns:a16="http://schemas.microsoft.com/office/drawing/2014/main" id="{06889643-E929-49ED-AE3A-15C72D646F6C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" name="Google Shape;1789;p35">
                <a:extLst>
                  <a:ext uri="{FF2B5EF4-FFF2-40B4-BE49-F238E27FC236}">
                    <a16:creationId xmlns:a16="http://schemas.microsoft.com/office/drawing/2014/main" id="{D567AF3A-01FE-4D35-ADAA-782D19F03861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" name="Google Shape;1790;p35">
                <a:extLst>
                  <a:ext uri="{FF2B5EF4-FFF2-40B4-BE49-F238E27FC236}">
                    <a16:creationId xmlns:a16="http://schemas.microsoft.com/office/drawing/2014/main" id="{6DDEF20B-DB1C-40F1-9B4E-29396DEA0D6F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" name="Google Shape;1791;p35">
                <a:extLst>
                  <a:ext uri="{FF2B5EF4-FFF2-40B4-BE49-F238E27FC236}">
                    <a16:creationId xmlns:a16="http://schemas.microsoft.com/office/drawing/2014/main" id="{BE38BABC-985A-4858-AF71-EE28FADF63DE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" name="Google Shape;1792;p35">
                <a:extLst>
                  <a:ext uri="{FF2B5EF4-FFF2-40B4-BE49-F238E27FC236}">
                    <a16:creationId xmlns:a16="http://schemas.microsoft.com/office/drawing/2014/main" id="{549B4DE8-F3CD-48D3-8A66-56D06E43FFC9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11" name="Google Shape;1793;p35">
              <a:extLst>
                <a:ext uri="{FF2B5EF4-FFF2-40B4-BE49-F238E27FC236}">
                  <a16:creationId xmlns:a16="http://schemas.microsoft.com/office/drawing/2014/main" id="{A7455B86-376A-4C41-A371-2CDB63FA5D58}"/>
                </a:ext>
              </a:extLst>
            </p:cNvPr>
            <p:cNvSpPr/>
            <p:nvPr/>
          </p:nvSpPr>
          <p:spPr>
            <a:xfrm>
              <a:off x="7524736" y="2878687"/>
              <a:ext cx="4992" cy="47648"/>
            </a:xfrm>
            <a:custGeom>
              <a:avLst/>
              <a:gdLst/>
              <a:ahLst/>
              <a:cxnLst/>
              <a:rect l="l" t="t" r="r" b="b"/>
              <a:pathLst>
                <a:path w="156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155" y="1489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794;p35">
              <a:extLst>
                <a:ext uri="{FF2B5EF4-FFF2-40B4-BE49-F238E27FC236}">
                  <a16:creationId xmlns:a16="http://schemas.microsoft.com/office/drawing/2014/main" id="{3488BCC1-ACC4-481F-9063-87589565B820}"/>
                </a:ext>
              </a:extLst>
            </p:cNvPr>
            <p:cNvSpPr/>
            <p:nvPr/>
          </p:nvSpPr>
          <p:spPr>
            <a:xfrm>
              <a:off x="6864832" y="2582271"/>
              <a:ext cx="1245152" cy="421592"/>
            </a:xfrm>
            <a:custGeom>
              <a:avLst/>
              <a:gdLst/>
              <a:ahLst/>
              <a:cxnLst/>
              <a:rect l="l" t="t" r="r" b="b"/>
              <a:pathLst>
                <a:path w="38911" h="11002" extrusionOk="0">
                  <a:moveTo>
                    <a:pt x="1834" y="1"/>
                  </a:moveTo>
                  <a:cubicBezTo>
                    <a:pt x="691" y="1"/>
                    <a:pt x="1" y="1274"/>
                    <a:pt x="632" y="2239"/>
                  </a:cubicBezTo>
                  <a:lnTo>
                    <a:pt x="5930" y="10347"/>
                  </a:lnTo>
                  <a:cubicBezTo>
                    <a:pt x="6204" y="10752"/>
                    <a:pt x="6656" y="11002"/>
                    <a:pt x="7145" y="11002"/>
                  </a:cubicBezTo>
                  <a:lnTo>
                    <a:pt x="37065" y="11002"/>
                  </a:lnTo>
                  <a:cubicBezTo>
                    <a:pt x="38208" y="11002"/>
                    <a:pt x="38910" y="9716"/>
                    <a:pt x="38268" y="8752"/>
                  </a:cubicBezTo>
                  <a:lnTo>
                    <a:pt x="32969" y="655"/>
                  </a:lnTo>
                  <a:cubicBezTo>
                    <a:pt x="32695" y="251"/>
                    <a:pt x="32243" y="1"/>
                    <a:pt x="3175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Proceso 8</a:t>
              </a:r>
              <a:endParaRPr sz="16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3" name="Google Shape;1804;p35">
              <a:extLst>
                <a:ext uri="{FF2B5EF4-FFF2-40B4-BE49-F238E27FC236}">
                  <a16:creationId xmlns:a16="http://schemas.microsoft.com/office/drawing/2014/main" id="{033E8386-A63A-497B-9D7A-3A049A02541C}"/>
                </a:ext>
              </a:extLst>
            </p:cNvPr>
            <p:cNvSpPr txBox="1"/>
            <p:nvPr/>
          </p:nvSpPr>
          <p:spPr>
            <a:xfrm>
              <a:off x="6466685" y="3566038"/>
              <a:ext cx="1959951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Promoción y protección de los derechos de NNA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(DGNNA/DPNNA/DA)</a:t>
              </a:r>
              <a:endParaRPr sz="1600" dirty="0">
                <a:solidFill>
                  <a:srgbClr val="434343"/>
                </a:solidFill>
                <a:ea typeface="Roboto" panose="02000000000000000000" pitchFamily="2" charset="0"/>
                <a:cs typeface="Roboto"/>
                <a:sym typeface="Roboto"/>
              </a:endParaRPr>
            </a:p>
          </p:txBody>
        </p:sp>
      </p:grpSp>
      <p:grpSp>
        <p:nvGrpSpPr>
          <p:cNvPr id="239" name="Google Shape;1848;p35">
            <a:extLst>
              <a:ext uri="{FF2B5EF4-FFF2-40B4-BE49-F238E27FC236}">
                <a16:creationId xmlns:a16="http://schemas.microsoft.com/office/drawing/2014/main" id="{5DAF7507-90F7-4EB6-A94C-A32D0FE13BA9}"/>
              </a:ext>
            </a:extLst>
          </p:cNvPr>
          <p:cNvGrpSpPr/>
          <p:nvPr/>
        </p:nvGrpSpPr>
        <p:grpSpPr>
          <a:xfrm>
            <a:off x="10359343" y="2357977"/>
            <a:ext cx="1668460" cy="2035562"/>
            <a:chOff x="5548985" y="1407663"/>
            <a:chExt cx="1499100" cy="1526672"/>
          </a:xfrm>
        </p:grpSpPr>
        <p:grpSp>
          <p:nvGrpSpPr>
            <p:cNvPr id="240" name="Google Shape;1849;p35">
              <a:extLst>
                <a:ext uri="{FF2B5EF4-FFF2-40B4-BE49-F238E27FC236}">
                  <a16:creationId xmlns:a16="http://schemas.microsoft.com/office/drawing/2014/main" id="{6FB58529-124A-4E2C-B1B1-343C8800261E}"/>
                </a:ext>
              </a:extLst>
            </p:cNvPr>
            <p:cNvGrpSpPr/>
            <p:nvPr/>
          </p:nvGrpSpPr>
          <p:grpSpPr>
            <a:xfrm rot="10800000">
              <a:off x="6265520" y="2018766"/>
              <a:ext cx="66720" cy="831360"/>
              <a:chOff x="5117952" y="2967078"/>
              <a:chExt cx="66720" cy="831360"/>
            </a:xfrm>
          </p:grpSpPr>
          <p:sp>
            <p:nvSpPr>
              <p:cNvPr id="244" name="Google Shape;1850;p35">
                <a:extLst>
                  <a:ext uri="{FF2B5EF4-FFF2-40B4-BE49-F238E27FC236}">
                    <a16:creationId xmlns:a16="http://schemas.microsoft.com/office/drawing/2014/main" id="{3BA6A6C8-1A2C-4272-B24D-DCBE01061896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5" name="Google Shape;1851;p35">
                <a:extLst>
                  <a:ext uri="{FF2B5EF4-FFF2-40B4-BE49-F238E27FC236}">
                    <a16:creationId xmlns:a16="http://schemas.microsoft.com/office/drawing/2014/main" id="{199FFFD7-7B55-4DEF-B872-CDD5B65AC338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6" name="Google Shape;1852;p35">
                <a:extLst>
                  <a:ext uri="{FF2B5EF4-FFF2-40B4-BE49-F238E27FC236}">
                    <a16:creationId xmlns:a16="http://schemas.microsoft.com/office/drawing/2014/main" id="{6DFAA87F-9BF7-4CAD-8562-15C78FF30F27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7" name="Google Shape;1853;p35">
                <a:extLst>
                  <a:ext uri="{FF2B5EF4-FFF2-40B4-BE49-F238E27FC236}">
                    <a16:creationId xmlns:a16="http://schemas.microsoft.com/office/drawing/2014/main" id="{0029A899-125D-441C-9F2C-BABD8C5ED260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8" name="Google Shape;1854;p35">
                <a:extLst>
                  <a:ext uri="{FF2B5EF4-FFF2-40B4-BE49-F238E27FC236}">
                    <a16:creationId xmlns:a16="http://schemas.microsoft.com/office/drawing/2014/main" id="{061E8939-80AB-4257-88E4-DCAA2F1FCD15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9" name="Google Shape;1855;p35">
                <a:extLst>
                  <a:ext uri="{FF2B5EF4-FFF2-40B4-BE49-F238E27FC236}">
                    <a16:creationId xmlns:a16="http://schemas.microsoft.com/office/drawing/2014/main" id="{463EC95B-33C9-42F9-8C05-39486252BA2B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0" name="Google Shape;1856;p35">
                <a:extLst>
                  <a:ext uri="{FF2B5EF4-FFF2-40B4-BE49-F238E27FC236}">
                    <a16:creationId xmlns:a16="http://schemas.microsoft.com/office/drawing/2014/main" id="{3B31ED0C-B261-40CC-A5D2-37066A9E0CD4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1" name="Google Shape;1857;p35">
                <a:extLst>
                  <a:ext uri="{FF2B5EF4-FFF2-40B4-BE49-F238E27FC236}">
                    <a16:creationId xmlns:a16="http://schemas.microsoft.com/office/drawing/2014/main" id="{9C84261D-B9CA-4100-AA97-87F019F3860E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2" name="Google Shape;1858;p35">
                <a:extLst>
                  <a:ext uri="{FF2B5EF4-FFF2-40B4-BE49-F238E27FC236}">
                    <a16:creationId xmlns:a16="http://schemas.microsoft.com/office/drawing/2014/main" id="{E0990C1A-7C4A-472F-83FB-F318AECC5E38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" name="Google Shape;1859;p35">
                <a:extLst>
                  <a:ext uri="{FF2B5EF4-FFF2-40B4-BE49-F238E27FC236}">
                    <a16:creationId xmlns:a16="http://schemas.microsoft.com/office/drawing/2014/main" id="{4F1F9330-0052-48B8-B2B3-FAB5186632E1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41" name="Google Shape;1860;p35">
              <a:extLst>
                <a:ext uri="{FF2B5EF4-FFF2-40B4-BE49-F238E27FC236}">
                  <a16:creationId xmlns:a16="http://schemas.microsoft.com/office/drawing/2014/main" id="{B8FFB2BB-FC35-4042-B864-0033BF2FC5C4}"/>
                </a:ext>
              </a:extLst>
            </p:cNvPr>
            <p:cNvSpPr/>
            <p:nvPr/>
          </p:nvSpPr>
          <p:spPr>
            <a:xfrm>
              <a:off x="6296000" y="2587999"/>
              <a:ext cx="9568" cy="43072"/>
            </a:xfrm>
            <a:custGeom>
              <a:avLst/>
              <a:gdLst/>
              <a:ahLst/>
              <a:cxnLst/>
              <a:rect l="l" t="t" r="r" b="b"/>
              <a:pathLst>
                <a:path w="299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861;p35">
              <a:extLst>
                <a:ext uri="{FF2B5EF4-FFF2-40B4-BE49-F238E27FC236}">
                  <a16:creationId xmlns:a16="http://schemas.microsoft.com/office/drawing/2014/main" id="{7E986D63-259B-4352-A4D4-745AC61CAAB7}"/>
                </a:ext>
              </a:extLst>
            </p:cNvPr>
            <p:cNvSpPr/>
            <p:nvPr/>
          </p:nvSpPr>
          <p:spPr>
            <a:xfrm>
              <a:off x="5667360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4" y="1"/>
                    <a:pt x="32302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Proceso 9</a:t>
              </a:r>
              <a:endParaRPr sz="16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3" name="Google Shape;1873;p35">
              <a:extLst>
                <a:ext uri="{FF2B5EF4-FFF2-40B4-BE49-F238E27FC236}">
                  <a16:creationId xmlns:a16="http://schemas.microsoft.com/office/drawing/2014/main" id="{387FA3BF-AAF2-429A-9666-A5E21251A3F3}"/>
                </a:ext>
              </a:extLst>
            </p:cNvPr>
            <p:cNvSpPr txBox="1"/>
            <p:nvPr/>
          </p:nvSpPr>
          <p:spPr>
            <a:xfrm>
              <a:off x="5548985" y="1407663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Trámite Documentario 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ea typeface="Roboto" panose="02000000000000000000" pitchFamily="2" charset="0"/>
                  <a:cs typeface="Roboto"/>
                  <a:sym typeface="Roboto"/>
                </a:rPr>
                <a:t>(OACGD)</a:t>
              </a:r>
              <a:endParaRPr sz="1600" dirty="0">
                <a:solidFill>
                  <a:srgbClr val="434343"/>
                </a:solidFill>
                <a:ea typeface="Roboto" panose="02000000000000000000" pitchFamily="2" charset="0"/>
                <a:cs typeface="Roboto"/>
                <a:sym typeface="Roboto"/>
              </a:endParaRPr>
            </a:p>
          </p:txBody>
        </p:sp>
      </p:grpSp>
      <p:grpSp>
        <p:nvGrpSpPr>
          <p:cNvPr id="254" name="Google Shape;1819;p35">
            <a:extLst>
              <a:ext uri="{FF2B5EF4-FFF2-40B4-BE49-F238E27FC236}">
                <a16:creationId xmlns:a16="http://schemas.microsoft.com/office/drawing/2014/main" id="{24DC1899-D410-4F9D-B7C4-56DFB720B75E}"/>
              </a:ext>
            </a:extLst>
          </p:cNvPr>
          <p:cNvGrpSpPr/>
          <p:nvPr/>
        </p:nvGrpSpPr>
        <p:grpSpPr>
          <a:xfrm>
            <a:off x="11016572" y="4560427"/>
            <a:ext cx="496892" cy="620166"/>
            <a:chOff x="-35839800" y="3561025"/>
            <a:chExt cx="291450" cy="291650"/>
          </a:xfrm>
          <a:solidFill>
            <a:srgbClr val="FFFF00"/>
          </a:solidFill>
        </p:grpSpPr>
        <p:sp>
          <p:nvSpPr>
            <p:cNvPr id="255" name="Google Shape;1820;p35">
              <a:extLst>
                <a:ext uri="{FF2B5EF4-FFF2-40B4-BE49-F238E27FC236}">
                  <a16:creationId xmlns:a16="http://schemas.microsoft.com/office/drawing/2014/main" id="{239BE849-89B9-46DB-8BD7-30458B6952FF}"/>
                </a:ext>
              </a:extLst>
            </p:cNvPr>
            <p:cNvSpPr/>
            <p:nvPr/>
          </p:nvSpPr>
          <p:spPr>
            <a:xfrm>
              <a:off x="-35772850" y="3612425"/>
              <a:ext cx="155200" cy="142575"/>
            </a:xfrm>
            <a:custGeom>
              <a:avLst/>
              <a:gdLst/>
              <a:ahLst/>
              <a:cxnLst/>
              <a:rect l="l" t="t" r="r" b="b"/>
              <a:pathLst>
                <a:path w="6208" h="5703" extrusionOk="0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1821;p35">
              <a:extLst>
                <a:ext uri="{FF2B5EF4-FFF2-40B4-BE49-F238E27FC236}">
                  <a16:creationId xmlns:a16="http://schemas.microsoft.com/office/drawing/2014/main" id="{BEC93612-91DF-4E81-949E-822075CE3C70}"/>
                </a:ext>
              </a:extLst>
            </p:cNvPr>
            <p:cNvSpPr/>
            <p:nvPr/>
          </p:nvSpPr>
          <p:spPr>
            <a:xfrm>
              <a:off x="-35621625" y="3694325"/>
              <a:ext cx="73275" cy="143375"/>
            </a:xfrm>
            <a:custGeom>
              <a:avLst/>
              <a:gdLst/>
              <a:ahLst/>
              <a:cxnLst/>
              <a:rect l="l" t="t" r="r" b="b"/>
              <a:pathLst>
                <a:path w="2931" h="5735" extrusionOk="0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1822;p35">
              <a:extLst>
                <a:ext uri="{FF2B5EF4-FFF2-40B4-BE49-F238E27FC236}">
                  <a16:creationId xmlns:a16="http://schemas.microsoft.com/office/drawing/2014/main" id="{B4DAD6E2-5D5F-484D-806D-70DD675E038E}"/>
                </a:ext>
              </a:extLst>
            </p:cNvPr>
            <p:cNvSpPr/>
            <p:nvPr/>
          </p:nvSpPr>
          <p:spPr>
            <a:xfrm>
              <a:off x="-35827200" y="3748675"/>
              <a:ext cx="263100" cy="104000"/>
            </a:xfrm>
            <a:custGeom>
              <a:avLst/>
              <a:gdLst/>
              <a:ahLst/>
              <a:cxnLst/>
              <a:rect l="l" t="t" r="r" b="b"/>
              <a:pathLst>
                <a:path w="10524" h="4160" extrusionOk="0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823;p35">
              <a:extLst>
                <a:ext uri="{FF2B5EF4-FFF2-40B4-BE49-F238E27FC236}">
                  <a16:creationId xmlns:a16="http://schemas.microsoft.com/office/drawing/2014/main" id="{26A8D01E-4C2D-4DAF-B813-5E21B122AD04}"/>
                </a:ext>
              </a:extLst>
            </p:cNvPr>
            <p:cNvSpPr/>
            <p:nvPr/>
          </p:nvSpPr>
          <p:spPr>
            <a:xfrm>
              <a:off x="-35831925" y="3635275"/>
              <a:ext cx="41775" cy="85075"/>
            </a:xfrm>
            <a:custGeom>
              <a:avLst/>
              <a:gdLst/>
              <a:ahLst/>
              <a:cxnLst/>
              <a:rect l="l" t="t" r="r" b="b"/>
              <a:pathLst>
                <a:path w="1671" h="3403" extrusionOk="0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824;p35">
              <a:extLst>
                <a:ext uri="{FF2B5EF4-FFF2-40B4-BE49-F238E27FC236}">
                  <a16:creationId xmlns:a16="http://schemas.microsoft.com/office/drawing/2014/main" id="{D6B8B7FF-A295-4283-B9E4-78482D4D7EB6}"/>
                </a:ext>
              </a:extLst>
            </p:cNvPr>
            <p:cNvSpPr/>
            <p:nvPr/>
          </p:nvSpPr>
          <p:spPr>
            <a:xfrm>
              <a:off x="-35601150" y="3635275"/>
              <a:ext cx="43350" cy="85075"/>
            </a:xfrm>
            <a:custGeom>
              <a:avLst/>
              <a:gdLst/>
              <a:ahLst/>
              <a:cxnLst/>
              <a:rect l="l" t="t" r="r" b="b"/>
              <a:pathLst>
                <a:path w="1734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825;p35">
              <a:extLst>
                <a:ext uri="{FF2B5EF4-FFF2-40B4-BE49-F238E27FC236}">
                  <a16:creationId xmlns:a16="http://schemas.microsoft.com/office/drawing/2014/main" id="{6B60176C-667A-4883-B283-185713878C26}"/>
                </a:ext>
              </a:extLst>
            </p:cNvPr>
            <p:cNvSpPr/>
            <p:nvPr/>
          </p:nvSpPr>
          <p:spPr>
            <a:xfrm>
              <a:off x="-35750000" y="3561025"/>
              <a:ext cx="111075" cy="35675"/>
            </a:xfrm>
            <a:custGeom>
              <a:avLst/>
              <a:gdLst/>
              <a:ahLst/>
              <a:cxnLst/>
              <a:rect l="l" t="t" r="r" b="b"/>
              <a:pathLst>
                <a:path w="4443" h="1427" extrusionOk="0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826;p35">
              <a:extLst>
                <a:ext uri="{FF2B5EF4-FFF2-40B4-BE49-F238E27FC236}">
                  <a16:creationId xmlns:a16="http://schemas.microsoft.com/office/drawing/2014/main" id="{8A181D6B-D6EE-4F22-BEBE-94EB53976F94}"/>
                </a:ext>
              </a:extLst>
            </p:cNvPr>
            <p:cNvSpPr/>
            <p:nvPr/>
          </p:nvSpPr>
          <p:spPr>
            <a:xfrm>
              <a:off x="-35839800" y="3694325"/>
              <a:ext cx="72500" cy="143375"/>
            </a:xfrm>
            <a:custGeom>
              <a:avLst/>
              <a:gdLst/>
              <a:ahLst/>
              <a:cxnLst/>
              <a:rect l="l" t="t" r="r" b="b"/>
              <a:pathLst>
                <a:path w="2900" h="5735" extrusionOk="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1908;p36">
            <a:extLst>
              <a:ext uri="{FF2B5EF4-FFF2-40B4-BE49-F238E27FC236}">
                <a16:creationId xmlns:a16="http://schemas.microsoft.com/office/drawing/2014/main" id="{BA559238-A73B-470C-862D-988AED591464}"/>
              </a:ext>
            </a:extLst>
          </p:cNvPr>
          <p:cNvGrpSpPr/>
          <p:nvPr/>
        </p:nvGrpSpPr>
        <p:grpSpPr>
          <a:xfrm>
            <a:off x="9594220" y="3450901"/>
            <a:ext cx="492929" cy="352232"/>
            <a:chOff x="-11295075" y="4092875"/>
            <a:chExt cx="355250" cy="330825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63" name="Google Shape;1909;p36">
              <a:extLst>
                <a:ext uri="{FF2B5EF4-FFF2-40B4-BE49-F238E27FC236}">
                  <a16:creationId xmlns:a16="http://schemas.microsoft.com/office/drawing/2014/main" id="{3CB82FB8-8BBE-497A-9A05-014B90532B27}"/>
                </a:ext>
              </a:extLst>
            </p:cNvPr>
            <p:cNvSpPr/>
            <p:nvPr/>
          </p:nvSpPr>
          <p:spPr>
            <a:xfrm>
              <a:off x="-11084775" y="4196825"/>
              <a:ext cx="61475" cy="61475"/>
            </a:xfrm>
            <a:custGeom>
              <a:avLst/>
              <a:gdLst/>
              <a:ahLst/>
              <a:cxnLst/>
              <a:rect l="l" t="t" r="r" b="b"/>
              <a:pathLst>
                <a:path w="2459" h="2459" extrusionOk="0">
                  <a:moveTo>
                    <a:pt x="64" y="1"/>
                  </a:moveTo>
                  <a:cubicBezTo>
                    <a:pt x="32" y="410"/>
                    <a:pt x="1" y="852"/>
                    <a:pt x="1" y="1230"/>
                  </a:cubicBezTo>
                  <a:cubicBezTo>
                    <a:pt x="1" y="1639"/>
                    <a:pt x="32" y="2049"/>
                    <a:pt x="64" y="2458"/>
                  </a:cubicBezTo>
                  <a:lnTo>
                    <a:pt x="1198" y="2458"/>
                  </a:lnTo>
                  <a:cubicBezTo>
                    <a:pt x="1891" y="2458"/>
                    <a:pt x="2458" y="1891"/>
                    <a:pt x="2458" y="1230"/>
                  </a:cubicBezTo>
                  <a:cubicBezTo>
                    <a:pt x="2458" y="568"/>
                    <a:pt x="1922" y="1"/>
                    <a:pt x="1198" y="1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910;p36">
              <a:extLst>
                <a:ext uri="{FF2B5EF4-FFF2-40B4-BE49-F238E27FC236}">
                  <a16:creationId xmlns:a16="http://schemas.microsoft.com/office/drawing/2014/main" id="{E020D7AA-EEFE-4B11-88B3-7DCD88588524}"/>
                </a:ext>
              </a:extLst>
            </p:cNvPr>
            <p:cNvSpPr/>
            <p:nvPr/>
          </p:nvSpPr>
          <p:spPr>
            <a:xfrm>
              <a:off x="-11080050" y="4092875"/>
              <a:ext cx="140225" cy="269375"/>
            </a:xfrm>
            <a:custGeom>
              <a:avLst/>
              <a:gdLst/>
              <a:ahLst/>
              <a:cxnLst/>
              <a:rect l="l" t="t" r="r" b="b"/>
              <a:pathLst>
                <a:path w="5609" h="10775" extrusionOk="0">
                  <a:moveTo>
                    <a:pt x="2679" y="0"/>
                  </a:moveTo>
                  <a:cubicBezTo>
                    <a:pt x="1450" y="0"/>
                    <a:pt x="442" y="1387"/>
                    <a:pt x="1" y="3308"/>
                  </a:cubicBezTo>
                  <a:lnTo>
                    <a:pt x="1009" y="3308"/>
                  </a:lnTo>
                  <a:cubicBezTo>
                    <a:pt x="2175" y="3308"/>
                    <a:pt x="3120" y="4253"/>
                    <a:pt x="3120" y="5388"/>
                  </a:cubicBezTo>
                  <a:cubicBezTo>
                    <a:pt x="3120" y="6522"/>
                    <a:pt x="2175" y="7467"/>
                    <a:pt x="1009" y="7467"/>
                  </a:cubicBezTo>
                  <a:lnTo>
                    <a:pt x="1" y="7467"/>
                  </a:lnTo>
                  <a:cubicBezTo>
                    <a:pt x="442" y="9420"/>
                    <a:pt x="1450" y="10775"/>
                    <a:pt x="2679" y="10775"/>
                  </a:cubicBezTo>
                  <a:cubicBezTo>
                    <a:pt x="4285" y="10775"/>
                    <a:pt x="5609" y="8381"/>
                    <a:pt x="5609" y="5419"/>
                  </a:cubicBezTo>
                  <a:cubicBezTo>
                    <a:pt x="5609" y="2458"/>
                    <a:pt x="4285" y="0"/>
                    <a:pt x="2679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911;p36">
              <a:extLst>
                <a:ext uri="{FF2B5EF4-FFF2-40B4-BE49-F238E27FC236}">
                  <a16:creationId xmlns:a16="http://schemas.microsoft.com/office/drawing/2014/main" id="{EC1D4A35-1EBD-45E4-8624-9A5BF971879C}"/>
                </a:ext>
              </a:extLst>
            </p:cNvPr>
            <p:cNvSpPr/>
            <p:nvPr/>
          </p:nvSpPr>
          <p:spPr>
            <a:xfrm>
              <a:off x="-11230475" y="4320500"/>
              <a:ext cx="103975" cy="103200"/>
            </a:xfrm>
            <a:custGeom>
              <a:avLst/>
              <a:gdLst/>
              <a:ahLst/>
              <a:cxnLst/>
              <a:rect l="l" t="t" r="r" b="b"/>
              <a:pathLst>
                <a:path w="4159" h="4128" extrusionOk="0">
                  <a:moveTo>
                    <a:pt x="0" y="0"/>
                  </a:moveTo>
                  <a:lnTo>
                    <a:pt x="0" y="2867"/>
                  </a:lnTo>
                  <a:cubicBezTo>
                    <a:pt x="0" y="3529"/>
                    <a:pt x="536" y="4127"/>
                    <a:pt x="1260" y="4127"/>
                  </a:cubicBezTo>
                  <a:cubicBezTo>
                    <a:pt x="1922" y="4127"/>
                    <a:pt x="2521" y="3560"/>
                    <a:pt x="2521" y="2867"/>
                  </a:cubicBezTo>
                  <a:lnTo>
                    <a:pt x="2521" y="1638"/>
                  </a:lnTo>
                  <a:lnTo>
                    <a:pt x="2962" y="1638"/>
                  </a:lnTo>
                  <a:cubicBezTo>
                    <a:pt x="3623" y="1638"/>
                    <a:pt x="4127" y="1134"/>
                    <a:pt x="4159" y="473"/>
                  </a:cubicBezTo>
                  <a:cubicBezTo>
                    <a:pt x="3875" y="347"/>
                    <a:pt x="3623" y="221"/>
                    <a:pt x="3340" y="158"/>
                  </a:cubicBezTo>
                  <a:lnTo>
                    <a:pt x="3340" y="378"/>
                  </a:lnTo>
                  <a:cubicBezTo>
                    <a:pt x="3340" y="630"/>
                    <a:pt x="3151" y="788"/>
                    <a:pt x="2962" y="788"/>
                  </a:cubicBezTo>
                  <a:lnTo>
                    <a:pt x="2521" y="788"/>
                  </a:lnTo>
                  <a:lnTo>
                    <a:pt x="2521" y="0"/>
                  </a:lnTo>
                  <a:cubicBezTo>
                    <a:pt x="2468" y="11"/>
                    <a:pt x="2416" y="14"/>
                    <a:pt x="2364" y="14"/>
                  </a:cubicBezTo>
                  <a:cubicBezTo>
                    <a:pt x="2262" y="14"/>
                    <a:pt x="2164" y="0"/>
                    <a:pt x="2080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912;p36">
              <a:extLst>
                <a:ext uri="{FF2B5EF4-FFF2-40B4-BE49-F238E27FC236}">
                  <a16:creationId xmlns:a16="http://schemas.microsoft.com/office/drawing/2014/main" id="{8D3D8727-BD28-4E99-9B7E-2AD0A8DA6E89}"/>
                </a:ext>
              </a:extLst>
            </p:cNvPr>
            <p:cNvSpPr/>
            <p:nvPr/>
          </p:nvSpPr>
          <p:spPr>
            <a:xfrm>
              <a:off x="-11210000" y="4113350"/>
              <a:ext cx="137850" cy="226075"/>
            </a:xfrm>
            <a:custGeom>
              <a:avLst/>
              <a:gdLst/>
              <a:ahLst/>
              <a:cxnLst/>
              <a:rect l="l" t="t" r="r" b="b"/>
              <a:pathLst>
                <a:path w="5514" h="9043" extrusionOk="0">
                  <a:moveTo>
                    <a:pt x="5514" y="0"/>
                  </a:moveTo>
                  <a:lnTo>
                    <a:pt x="4096" y="883"/>
                  </a:lnTo>
                  <a:cubicBezTo>
                    <a:pt x="3308" y="1355"/>
                    <a:pt x="2363" y="1607"/>
                    <a:pt x="1418" y="1607"/>
                  </a:cubicBezTo>
                  <a:cubicBezTo>
                    <a:pt x="536" y="2300"/>
                    <a:pt x="0" y="3340"/>
                    <a:pt x="0" y="4537"/>
                  </a:cubicBezTo>
                  <a:cubicBezTo>
                    <a:pt x="0" y="5703"/>
                    <a:pt x="567" y="6774"/>
                    <a:pt x="1418" y="7436"/>
                  </a:cubicBezTo>
                  <a:cubicBezTo>
                    <a:pt x="2363" y="7499"/>
                    <a:pt x="3308" y="7719"/>
                    <a:pt x="4096" y="8192"/>
                  </a:cubicBezTo>
                  <a:lnTo>
                    <a:pt x="5514" y="9042"/>
                  </a:lnTo>
                  <a:cubicBezTo>
                    <a:pt x="4695" y="8097"/>
                    <a:pt x="4159" y="6427"/>
                    <a:pt x="4159" y="4537"/>
                  </a:cubicBezTo>
                  <a:cubicBezTo>
                    <a:pt x="4159" y="2647"/>
                    <a:pt x="4726" y="946"/>
                    <a:pt x="5514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913;p36">
              <a:extLst>
                <a:ext uri="{FF2B5EF4-FFF2-40B4-BE49-F238E27FC236}">
                  <a16:creationId xmlns:a16="http://schemas.microsoft.com/office/drawing/2014/main" id="{373BCE8D-AD09-4C8A-A52C-E46B3BB4EEAC}"/>
                </a:ext>
              </a:extLst>
            </p:cNvPr>
            <p:cNvSpPr/>
            <p:nvPr/>
          </p:nvSpPr>
          <p:spPr>
            <a:xfrm>
              <a:off x="-11295075" y="4153525"/>
              <a:ext cx="89825" cy="145725"/>
            </a:xfrm>
            <a:custGeom>
              <a:avLst/>
              <a:gdLst/>
              <a:ahLst/>
              <a:cxnLst/>
              <a:rect l="l" t="t" r="r" b="b"/>
              <a:pathLst>
                <a:path w="3593" h="5829" extrusionOk="0">
                  <a:moveTo>
                    <a:pt x="3088" y="0"/>
                  </a:moveTo>
                  <a:cubicBezTo>
                    <a:pt x="1482" y="0"/>
                    <a:pt x="127" y="1229"/>
                    <a:pt x="64" y="2773"/>
                  </a:cubicBezTo>
                  <a:cubicBezTo>
                    <a:pt x="1" y="4505"/>
                    <a:pt x="1356" y="5829"/>
                    <a:pt x="2962" y="5829"/>
                  </a:cubicBezTo>
                  <a:lnTo>
                    <a:pt x="3592" y="5829"/>
                  </a:lnTo>
                  <a:cubicBezTo>
                    <a:pt x="2931" y="5041"/>
                    <a:pt x="2521" y="4064"/>
                    <a:pt x="2521" y="2930"/>
                  </a:cubicBezTo>
                  <a:cubicBezTo>
                    <a:pt x="2521" y="1796"/>
                    <a:pt x="2931" y="788"/>
                    <a:pt x="3592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1842;p35">
            <a:extLst>
              <a:ext uri="{FF2B5EF4-FFF2-40B4-BE49-F238E27FC236}">
                <a16:creationId xmlns:a16="http://schemas.microsoft.com/office/drawing/2014/main" id="{998EBDA5-1EEB-48FB-B95B-77693EF4070F}"/>
              </a:ext>
            </a:extLst>
          </p:cNvPr>
          <p:cNvGrpSpPr/>
          <p:nvPr/>
        </p:nvGrpSpPr>
        <p:grpSpPr>
          <a:xfrm>
            <a:off x="3386392" y="4568106"/>
            <a:ext cx="461631" cy="567921"/>
            <a:chOff x="-32174975" y="3192625"/>
            <a:chExt cx="295375" cy="293025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69" name="Google Shape;1843;p35">
              <a:extLst>
                <a:ext uri="{FF2B5EF4-FFF2-40B4-BE49-F238E27FC236}">
                  <a16:creationId xmlns:a16="http://schemas.microsoft.com/office/drawing/2014/main" id="{F123BF0A-297B-47AE-8654-C33B8C43CAAA}"/>
                </a:ext>
              </a:extLst>
            </p:cNvPr>
            <p:cNvSpPr/>
            <p:nvPr/>
          </p:nvSpPr>
          <p:spPr>
            <a:xfrm>
              <a:off x="-32171050" y="3279250"/>
              <a:ext cx="291450" cy="153625"/>
            </a:xfrm>
            <a:custGeom>
              <a:avLst/>
              <a:gdLst/>
              <a:ahLst/>
              <a:cxnLst/>
              <a:rect l="l" t="t" r="r" b="b"/>
              <a:pathLst>
                <a:path w="11658" h="6145" extrusionOk="0">
                  <a:moveTo>
                    <a:pt x="5829" y="694"/>
                  </a:moveTo>
                  <a:cubicBezTo>
                    <a:pt x="7184" y="694"/>
                    <a:pt x="8255" y="1734"/>
                    <a:pt x="8255" y="3088"/>
                  </a:cubicBezTo>
                  <a:cubicBezTo>
                    <a:pt x="8255" y="4412"/>
                    <a:pt x="7153" y="5483"/>
                    <a:pt x="5829" y="5483"/>
                  </a:cubicBezTo>
                  <a:cubicBezTo>
                    <a:pt x="4506" y="5483"/>
                    <a:pt x="3435" y="4412"/>
                    <a:pt x="3435" y="3088"/>
                  </a:cubicBezTo>
                  <a:cubicBezTo>
                    <a:pt x="3435" y="1734"/>
                    <a:pt x="4506" y="694"/>
                    <a:pt x="5829" y="694"/>
                  </a:cubicBezTo>
                  <a:close/>
                  <a:moveTo>
                    <a:pt x="1" y="1"/>
                  </a:moveTo>
                  <a:lnTo>
                    <a:pt x="1" y="6144"/>
                  </a:lnTo>
                  <a:lnTo>
                    <a:pt x="11658" y="6144"/>
                  </a:lnTo>
                  <a:lnTo>
                    <a:pt x="11658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844;p35">
              <a:extLst>
                <a:ext uri="{FF2B5EF4-FFF2-40B4-BE49-F238E27FC236}">
                  <a16:creationId xmlns:a16="http://schemas.microsoft.com/office/drawing/2014/main" id="{A528D6E9-06F5-4358-8A61-A3F88540AADF}"/>
                </a:ext>
              </a:extLst>
            </p:cNvPr>
            <p:cNvSpPr/>
            <p:nvPr/>
          </p:nvSpPr>
          <p:spPr>
            <a:xfrm>
              <a:off x="-32067075" y="33139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1670" y="662"/>
                  </a:moveTo>
                  <a:cubicBezTo>
                    <a:pt x="1891" y="662"/>
                    <a:pt x="2048" y="819"/>
                    <a:pt x="2048" y="1040"/>
                  </a:cubicBezTo>
                  <a:lnTo>
                    <a:pt x="2048" y="1386"/>
                  </a:lnTo>
                  <a:lnTo>
                    <a:pt x="2395" y="1386"/>
                  </a:lnTo>
                  <a:cubicBezTo>
                    <a:pt x="2584" y="1386"/>
                    <a:pt x="2741" y="1544"/>
                    <a:pt x="2741" y="1733"/>
                  </a:cubicBezTo>
                  <a:cubicBezTo>
                    <a:pt x="2710" y="1890"/>
                    <a:pt x="2552" y="2048"/>
                    <a:pt x="2363" y="2048"/>
                  </a:cubicBezTo>
                  <a:lnTo>
                    <a:pt x="1670" y="2048"/>
                  </a:lnTo>
                  <a:cubicBezTo>
                    <a:pt x="1481" y="2048"/>
                    <a:pt x="1324" y="1890"/>
                    <a:pt x="1324" y="1701"/>
                  </a:cubicBezTo>
                  <a:lnTo>
                    <a:pt x="1324" y="1040"/>
                  </a:lnTo>
                  <a:cubicBezTo>
                    <a:pt x="1324" y="819"/>
                    <a:pt x="1481" y="662"/>
                    <a:pt x="1670" y="662"/>
                  </a:cubicBezTo>
                  <a:close/>
                  <a:moveTo>
                    <a:pt x="1670" y="0"/>
                  </a:moveTo>
                  <a:cubicBezTo>
                    <a:pt x="725" y="0"/>
                    <a:pt x="1" y="756"/>
                    <a:pt x="1" y="1701"/>
                  </a:cubicBezTo>
                  <a:cubicBezTo>
                    <a:pt x="1" y="2646"/>
                    <a:pt x="725" y="3403"/>
                    <a:pt x="1670" y="3403"/>
                  </a:cubicBezTo>
                  <a:cubicBezTo>
                    <a:pt x="2615" y="3403"/>
                    <a:pt x="3372" y="2646"/>
                    <a:pt x="3372" y="1701"/>
                  </a:cubicBezTo>
                  <a:cubicBezTo>
                    <a:pt x="3372" y="756"/>
                    <a:pt x="2615" y="0"/>
                    <a:pt x="1670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845;p35">
              <a:extLst>
                <a:ext uri="{FF2B5EF4-FFF2-40B4-BE49-F238E27FC236}">
                  <a16:creationId xmlns:a16="http://schemas.microsoft.com/office/drawing/2014/main" id="{5274955A-4E6D-4018-97DE-0739C000B07E}"/>
                </a:ext>
              </a:extLst>
            </p:cNvPr>
            <p:cNvSpPr/>
            <p:nvPr/>
          </p:nvSpPr>
          <p:spPr>
            <a:xfrm>
              <a:off x="-32171050" y="3450950"/>
              <a:ext cx="291450" cy="34700"/>
            </a:xfrm>
            <a:custGeom>
              <a:avLst/>
              <a:gdLst/>
              <a:ahLst/>
              <a:cxnLst/>
              <a:rect l="l" t="t" r="r" b="b"/>
              <a:pathLst>
                <a:path w="11658" h="1388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15"/>
                    <a:pt x="442" y="1387"/>
                    <a:pt x="1041" y="1387"/>
                  </a:cubicBezTo>
                  <a:lnTo>
                    <a:pt x="10650" y="1387"/>
                  </a:lnTo>
                  <a:cubicBezTo>
                    <a:pt x="11217" y="1387"/>
                    <a:pt x="11658" y="915"/>
                    <a:pt x="11658" y="347"/>
                  </a:cubicBezTo>
                  <a:lnTo>
                    <a:pt x="11658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846;p35">
              <a:extLst>
                <a:ext uri="{FF2B5EF4-FFF2-40B4-BE49-F238E27FC236}">
                  <a16:creationId xmlns:a16="http://schemas.microsoft.com/office/drawing/2014/main" id="{5E85B8C3-723A-4557-932D-0382AC5799AE}"/>
                </a:ext>
              </a:extLst>
            </p:cNvPr>
            <p:cNvSpPr/>
            <p:nvPr/>
          </p:nvSpPr>
          <p:spPr>
            <a:xfrm>
              <a:off x="-32174975" y="3192625"/>
              <a:ext cx="295375" cy="70125"/>
            </a:xfrm>
            <a:custGeom>
              <a:avLst/>
              <a:gdLst/>
              <a:ahLst/>
              <a:cxnLst/>
              <a:rect l="l" t="t" r="r" b="b"/>
              <a:pathLst>
                <a:path w="11815" h="2805" extrusionOk="0">
                  <a:moveTo>
                    <a:pt x="1733" y="0"/>
                  </a:moveTo>
                  <a:cubicBezTo>
                    <a:pt x="1544" y="0"/>
                    <a:pt x="1387" y="158"/>
                    <a:pt x="1387" y="378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73" y="725"/>
                    <a:pt x="0" y="1197"/>
                    <a:pt x="0" y="1733"/>
                  </a:cubicBezTo>
                  <a:lnTo>
                    <a:pt x="0" y="2804"/>
                  </a:lnTo>
                  <a:lnTo>
                    <a:pt x="11657" y="2804"/>
                  </a:lnTo>
                  <a:lnTo>
                    <a:pt x="11657" y="1733"/>
                  </a:lnTo>
                  <a:lnTo>
                    <a:pt x="11815" y="1733"/>
                  </a:lnTo>
                  <a:cubicBezTo>
                    <a:pt x="11815" y="1197"/>
                    <a:pt x="11374" y="725"/>
                    <a:pt x="10807" y="725"/>
                  </a:cubicBezTo>
                  <a:lnTo>
                    <a:pt x="10460" y="725"/>
                  </a:lnTo>
                  <a:lnTo>
                    <a:pt x="10460" y="378"/>
                  </a:lnTo>
                  <a:cubicBezTo>
                    <a:pt x="10460" y="158"/>
                    <a:pt x="10303" y="0"/>
                    <a:pt x="10082" y="0"/>
                  </a:cubicBezTo>
                  <a:cubicBezTo>
                    <a:pt x="9893" y="0"/>
                    <a:pt x="9735" y="158"/>
                    <a:pt x="9735" y="378"/>
                  </a:cubicBezTo>
                  <a:lnTo>
                    <a:pt x="9735" y="725"/>
                  </a:lnTo>
                  <a:lnTo>
                    <a:pt x="8349" y="725"/>
                  </a:lnTo>
                  <a:lnTo>
                    <a:pt x="8349" y="378"/>
                  </a:lnTo>
                  <a:cubicBezTo>
                    <a:pt x="8349" y="158"/>
                    <a:pt x="8192" y="0"/>
                    <a:pt x="8003" y="0"/>
                  </a:cubicBezTo>
                  <a:cubicBezTo>
                    <a:pt x="7814" y="0"/>
                    <a:pt x="7656" y="158"/>
                    <a:pt x="7656" y="378"/>
                  </a:cubicBezTo>
                  <a:lnTo>
                    <a:pt x="7656" y="725"/>
                  </a:lnTo>
                  <a:lnTo>
                    <a:pt x="6270" y="725"/>
                  </a:lnTo>
                  <a:lnTo>
                    <a:pt x="6270" y="378"/>
                  </a:lnTo>
                  <a:cubicBezTo>
                    <a:pt x="6270" y="158"/>
                    <a:pt x="6112" y="0"/>
                    <a:pt x="5923" y="0"/>
                  </a:cubicBezTo>
                  <a:cubicBezTo>
                    <a:pt x="5734" y="0"/>
                    <a:pt x="5577" y="158"/>
                    <a:pt x="5577" y="378"/>
                  </a:cubicBezTo>
                  <a:lnTo>
                    <a:pt x="5577" y="725"/>
                  </a:lnTo>
                  <a:lnTo>
                    <a:pt x="4191" y="725"/>
                  </a:lnTo>
                  <a:lnTo>
                    <a:pt x="4191" y="378"/>
                  </a:lnTo>
                  <a:cubicBezTo>
                    <a:pt x="4191" y="158"/>
                    <a:pt x="4033" y="0"/>
                    <a:pt x="3844" y="0"/>
                  </a:cubicBezTo>
                  <a:cubicBezTo>
                    <a:pt x="3623" y="0"/>
                    <a:pt x="3466" y="158"/>
                    <a:pt x="3466" y="378"/>
                  </a:cubicBezTo>
                  <a:lnTo>
                    <a:pt x="3466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6C6C5456-0904-CF74-6848-1C5FB83290EE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0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87" y="1053742"/>
            <a:ext cx="7140274" cy="959168"/>
          </a:xfrm>
        </p:spPr>
        <p:txBody>
          <a:bodyPr>
            <a:normAutofit/>
          </a:bodyPr>
          <a:lstStyle/>
          <a:p>
            <a:r>
              <a:rPr lang="es-ES" sz="3200" b="1" spc="-150" dirty="0">
                <a:solidFill>
                  <a:srgbClr val="FF0000"/>
                </a:solidFill>
                <a:latin typeface="Gotham Rounded Bold" pitchFamily="50" charset="0"/>
                <a:cs typeface="Poppins" pitchFamily="2" charset="77"/>
              </a:rPr>
              <a:t>Principales documentos del SGA del MIMP </a:t>
            </a:r>
            <a:endParaRPr lang="es-PE" sz="3200" b="1" spc="-150" dirty="0">
              <a:solidFill>
                <a:srgbClr val="002060"/>
              </a:solidFill>
              <a:latin typeface="Gotham Rounded Bold" pitchFamily="50" charset="0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825043"/>
            <a:ext cx="590832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F5AED98-3043-EA0B-5C45-3507898A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grpSp>
        <p:nvGrpSpPr>
          <p:cNvPr id="23" name="Google Shape;1842;p35">
            <a:extLst>
              <a:ext uri="{FF2B5EF4-FFF2-40B4-BE49-F238E27FC236}">
                <a16:creationId xmlns:a16="http://schemas.microsoft.com/office/drawing/2014/main" id="{D8841593-78E8-4F29-B80F-1875DECED4A9}"/>
              </a:ext>
            </a:extLst>
          </p:cNvPr>
          <p:cNvGrpSpPr/>
          <p:nvPr/>
        </p:nvGrpSpPr>
        <p:grpSpPr>
          <a:xfrm>
            <a:off x="3374634" y="4302699"/>
            <a:ext cx="461631" cy="520847"/>
            <a:chOff x="-32174975" y="3192625"/>
            <a:chExt cx="295375" cy="293025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5" name="Google Shape;1844;p35">
              <a:extLst>
                <a:ext uri="{FF2B5EF4-FFF2-40B4-BE49-F238E27FC236}">
                  <a16:creationId xmlns:a16="http://schemas.microsoft.com/office/drawing/2014/main" id="{47B59A53-3DB5-41A7-A65B-EC668B1C75B9}"/>
                </a:ext>
              </a:extLst>
            </p:cNvPr>
            <p:cNvSpPr/>
            <p:nvPr/>
          </p:nvSpPr>
          <p:spPr>
            <a:xfrm>
              <a:off x="-32067075" y="33139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1670" y="662"/>
                  </a:moveTo>
                  <a:cubicBezTo>
                    <a:pt x="1891" y="662"/>
                    <a:pt x="2048" y="819"/>
                    <a:pt x="2048" y="1040"/>
                  </a:cubicBezTo>
                  <a:lnTo>
                    <a:pt x="2048" y="1386"/>
                  </a:lnTo>
                  <a:lnTo>
                    <a:pt x="2395" y="1386"/>
                  </a:lnTo>
                  <a:cubicBezTo>
                    <a:pt x="2584" y="1386"/>
                    <a:pt x="2741" y="1544"/>
                    <a:pt x="2741" y="1733"/>
                  </a:cubicBezTo>
                  <a:cubicBezTo>
                    <a:pt x="2710" y="1890"/>
                    <a:pt x="2552" y="2048"/>
                    <a:pt x="2363" y="2048"/>
                  </a:cubicBezTo>
                  <a:lnTo>
                    <a:pt x="1670" y="2048"/>
                  </a:lnTo>
                  <a:cubicBezTo>
                    <a:pt x="1481" y="2048"/>
                    <a:pt x="1324" y="1890"/>
                    <a:pt x="1324" y="1701"/>
                  </a:cubicBezTo>
                  <a:lnTo>
                    <a:pt x="1324" y="1040"/>
                  </a:lnTo>
                  <a:cubicBezTo>
                    <a:pt x="1324" y="819"/>
                    <a:pt x="1481" y="662"/>
                    <a:pt x="1670" y="662"/>
                  </a:cubicBezTo>
                  <a:close/>
                  <a:moveTo>
                    <a:pt x="1670" y="0"/>
                  </a:moveTo>
                  <a:cubicBezTo>
                    <a:pt x="725" y="0"/>
                    <a:pt x="1" y="756"/>
                    <a:pt x="1" y="1701"/>
                  </a:cubicBezTo>
                  <a:cubicBezTo>
                    <a:pt x="1" y="2646"/>
                    <a:pt x="725" y="3403"/>
                    <a:pt x="1670" y="3403"/>
                  </a:cubicBezTo>
                  <a:cubicBezTo>
                    <a:pt x="2615" y="3403"/>
                    <a:pt x="3372" y="2646"/>
                    <a:pt x="3372" y="1701"/>
                  </a:cubicBezTo>
                  <a:cubicBezTo>
                    <a:pt x="3372" y="756"/>
                    <a:pt x="2615" y="0"/>
                    <a:pt x="1670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45;p35">
              <a:extLst>
                <a:ext uri="{FF2B5EF4-FFF2-40B4-BE49-F238E27FC236}">
                  <a16:creationId xmlns:a16="http://schemas.microsoft.com/office/drawing/2014/main" id="{07F60C78-ACBD-418E-B302-920F19129F7E}"/>
                </a:ext>
              </a:extLst>
            </p:cNvPr>
            <p:cNvSpPr/>
            <p:nvPr/>
          </p:nvSpPr>
          <p:spPr>
            <a:xfrm>
              <a:off x="-32171050" y="3450950"/>
              <a:ext cx="291450" cy="34700"/>
            </a:xfrm>
            <a:custGeom>
              <a:avLst/>
              <a:gdLst/>
              <a:ahLst/>
              <a:cxnLst/>
              <a:rect l="l" t="t" r="r" b="b"/>
              <a:pathLst>
                <a:path w="11658" h="1388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15"/>
                    <a:pt x="442" y="1387"/>
                    <a:pt x="1041" y="1387"/>
                  </a:cubicBezTo>
                  <a:lnTo>
                    <a:pt x="10650" y="1387"/>
                  </a:lnTo>
                  <a:cubicBezTo>
                    <a:pt x="11217" y="1387"/>
                    <a:pt x="11658" y="915"/>
                    <a:pt x="11658" y="347"/>
                  </a:cubicBezTo>
                  <a:lnTo>
                    <a:pt x="11658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46;p35">
              <a:extLst>
                <a:ext uri="{FF2B5EF4-FFF2-40B4-BE49-F238E27FC236}">
                  <a16:creationId xmlns:a16="http://schemas.microsoft.com/office/drawing/2014/main" id="{6B997D53-659E-462D-A853-11DBAF54D273}"/>
                </a:ext>
              </a:extLst>
            </p:cNvPr>
            <p:cNvSpPr/>
            <p:nvPr/>
          </p:nvSpPr>
          <p:spPr>
            <a:xfrm>
              <a:off x="-32174975" y="3192625"/>
              <a:ext cx="295375" cy="70125"/>
            </a:xfrm>
            <a:custGeom>
              <a:avLst/>
              <a:gdLst/>
              <a:ahLst/>
              <a:cxnLst/>
              <a:rect l="l" t="t" r="r" b="b"/>
              <a:pathLst>
                <a:path w="11815" h="2805" extrusionOk="0">
                  <a:moveTo>
                    <a:pt x="1733" y="0"/>
                  </a:moveTo>
                  <a:cubicBezTo>
                    <a:pt x="1544" y="0"/>
                    <a:pt x="1387" y="158"/>
                    <a:pt x="1387" y="378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73" y="725"/>
                    <a:pt x="0" y="1197"/>
                    <a:pt x="0" y="1733"/>
                  </a:cubicBezTo>
                  <a:lnTo>
                    <a:pt x="0" y="2804"/>
                  </a:lnTo>
                  <a:lnTo>
                    <a:pt x="11657" y="2804"/>
                  </a:lnTo>
                  <a:lnTo>
                    <a:pt x="11657" y="1733"/>
                  </a:lnTo>
                  <a:lnTo>
                    <a:pt x="11815" y="1733"/>
                  </a:lnTo>
                  <a:cubicBezTo>
                    <a:pt x="11815" y="1197"/>
                    <a:pt x="11374" y="725"/>
                    <a:pt x="10807" y="725"/>
                  </a:cubicBezTo>
                  <a:lnTo>
                    <a:pt x="10460" y="725"/>
                  </a:lnTo>
                  <a:lnTo>
                    <a:pt x="10460" y="378"/>
                  </a:lnTo>
                  <a:cubicBezTo>
                    <a:pt x="10460" y="158"/>
                    <a:pt x="10303" y="0"/>
                    <a:pt x="10082" y="0"/>
                  </a:cubicBezTo>
                  <a:cubicBezTo>
                    <a:pt x="9893" y="0"/>
                    <a:pt x="9735" y="158"/>
                    <a:pt x="9735" y="378"/>
                  </a:cubicBezTo>
                  <a:lnTo>
                    <a:pt x="9735" y="725"/>
                  </a:lnTo>
                  <a:lnTo>
                    <a:pt x="8349" y="725"/>
                  </a:lnTo>
                  <a:lnTo>
                    <a:pt x="8349" y="378"/>
                  </a:lnTo>
                  <a:cubicBezTo>
                    <a:pt x="8349" y="158"/>
                    <a:pt x="8192" y="0"/>
                    <a:pt x="8003" y="0"/>
                  </a:cubicBezTo>
                  <a:cubicBezTo>
                    <a:pt x="7814" y="0"/>
                    <a:pt x="7656" y="158"/>
                    <a:pt x="7656" y="378"/>
                  </a:cubicBezTo>
                  <a:lnTo>
                    <a:pt x="7656" y="725"/>
                  </a:lnTo>
                  <a:lnTo>
                    <a:pt x="6270" y="725"/>
                  </a:lnTo>
                  <a:lnTo>
                    <a:pt x="6270" y="378"/>
                  </a:lnTo>
                  <a:cubicBezTo>
                    <a:pt x="6270" y="158"/>
                    <a:pt x="6112" y="0"/>
                    <a:pt x="5923" y="0"/>
                  </a:cubicBezTo>
                  <a:cubicBezTo>
                    <a:pt x="5734" y="0"/>
                    <a:pt x="5577" y="158"/>
                    <a:pt x="5577" y="378"/>
                  </a:cubicBezTo>
                  <a:lnTo>
                    <a:pt x="5577" y="725"/>
                  </a:lnTo>
                  <a:lnTo>
                    <a:pt x="4191" y="725"/>
                  </a:lnTo>
                  <a:lnTo>
                    <a:pt x="4191" y="378"/>
                  </a:lnTo>
                  <a:cubicBezTo>
                    <a:pt x="4191" y="158"/>
                    <a:pt x="4033" y="0"/>
                    <a:pt x="3844" y="0"/>
                  </a:cubicBezTo>
                  <a:cubicBezTo>
                    <a:pt x="3623" y="0"/>
                    <a:pt x="3466" y="158"/>
                    <a:pt x="3466" y="378"/>
                  </a:cubicBezTo>
                  <a:lnTo>
                    <a:pt x="3466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CuadroTexto 24">
            <a:extLst>
              <a:ext uri="{FF2B5EF4-FFF2-40B4-BE49-F238E27FC236}">
                <a16:creationId xmlns:a16="http://schemas.microsoft.com/office/drawing/2014/main" id="{74034979-DB37-4173-9FBA-A47E1F178DFD}"/>
              </a:ext>
            </a:extLst>
          </p:cNvPr>
          <p:cNvSpPr txBox="1"/>
          <p:nvPr/>
        </p:nvSpPr>
        <p:spPr>
          <a:xfrm>
            <a:off x="805408" y="1825043"/>
            <a:ext cx="52905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/>
              <a:t>Política Antisoborno del MIMP</a:t>
            </a:r>
          </a:p>
          <a:p>
            <a:pPr algn="ctr"/>
            <a:r>
              <a:rPr lang="es-AR" sz="1400" dirty="0"/>
              <a:t>Resolución Ministerial </a:t>
            </a:r>
            <a:r>
              <a:rPr lang="es-AR" sz="1400" dirty="0" err="1"/>
              <a:t>N°</a:t>
            </a:r>
            <a:r>
              <a:rPr lang="es-AR" sz="1400" dirty="0"/>
              <a:t> 279-2023-MIMP</a:t>
            </a:r>
          </a:p>
          <a:p>
            <a:pPr algn="ctr"/>
            <a:endParaRPr lang="es-AR" sz="1400" dirty="0"/>
          </a:p>
        </p:txBody>
      </p:sp>
      <p:sp>
        <p:nvSpPr>
          <p:cNvPr id="29" name="9 Rectángulo">
            <a:extLst>
              <a:ext uri="{FF2B5EF4-FFF2-40B4-BE49-F238E27FC236}">
                <a16:creationId xmlns:a16="http://schemas.microsoft.com/office/drawing/2014/main" id="{7B3F1D73-81CA-4743-BB51-F90DED86490D}"/>
              </a:ext>
            </a:extLst>
          </p:cNvPr>
          <p:cNvSpPr/>
          <p:nvPr/>
        </p:nvSpPr>
        <p:spPr>
          <a:xfrm>
            <a:off x="977111" y="2717595"/>
            <a:ext cx="47597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b="1" dirty="0">
                <a:solidFill>
                  <a:srgbClr val="0070C0"/>
                </a:solidFill>
              </a:rPr>
              <a:t>Prohibir </a:t>
            </a:r>
            <a:r>
              <a:rPr lang="es-MX" dirty="0"/>
              <a:t>estrictamente la práctica, promoción o tolerancia de </a:t>
            </a:r>
            <a:r>
              <a:rPr lang="es-MX" b="1" dirty="0">
                <a:solidFill>
                  <a:srgbClr val="0070C0"/>
                </a:solidFill>
              </a:rPr>
              <a:t>actos de corrupción y soborno </a:t>
            </a:r>
            <a:r>
              <a:rPr lang="es-MX" dirty="0"/>
              <a:t>directa o indirectamente, en beneficio propio o de cualquier otra parte.</a:t>
            </a:r>
          </a:p>
          <a:p>
            <a:pPr marL="285750" indent="-285750" algn="just">
              <a:buFontTx/>
              <a:buChar char="-"/>
            </a:pPr>
            <a:r>
              <a:rPr lang="es-MX" b="1" dirty="0">
                <a:solidFill>
                  <a:srgbClr val="0070C0"/>
                </a:solidFill>
              </a:rPr>
              <a:t>Luchar contra el soborno en todas sus formas </a:t>
            </a:r>
            <a:r>
              <a:rPr lang="es-MX" dirty="0"/>
              <a:t>y desarrollar estrategias y acciones concretas referentes a este tema.</a:t>
            </a:r>
          </a:p>
          <a:p>
            <a:pPr marL="285750" indent="-285750" algn="just">
              <a:buFontTx/>
              <a:buChar char="-"/>
            </a:pPr>
            <a:r>
              <a:rPr lang="es-MX" b="1" dirty="0">
                <a:solidFill>
                  <a:srgbClr val="0070C0"/>
                </a:solidFill>
              </a:rPr>
              <a:t>Prohibir</a:t>
            </a:r>
            <a:r>
              <a:rPr lang="es-MX" dirty="0"/>
              <a:t> la obtención de ventajas indebidas, teniendo una tolerancia cero hacia la aceptación de </a:t>
            </a:r>
            <a:r>
              <a:rPr lang="es-MX" b="1" dirty="0">
                <a:solidFill>
                  <a:srgbClr val="0070C0"/>
                </a:solidFill>
              </a:rPr>
              <a:t>regalos, obsequios, cortesías y otros beneficios.</a:t>
            </a:r>
          </a:p>
        </p:txBody>
      </p:sp>
      <p:cxnSp>
        <p:nvCxnSpPr>
          <p:cNvPr id="30" name="38 Conector recto">
            <a:extLst>
              <a:ext uri="{FF2B5EF4-FFF2-40B4-BE49-F238E27FC236}">
                <a16:creationId xmlns:a16="http://schemas.microsoft.com/office/drawing/2014/main" id="{C8DCAF2E-FCA5-4DC9-8C4B-030A93325FA1}"/>
              </a:ext>
            </a:extLst>
          </p:cNvPr>
          <p:cNvCxnSpPr>
            <a:cxnSpLocks/>
          </p:cNvCxnSpPr>
          <p:nvPr/>
        </p:nvCxnSpPr>
        <p:spPr>
          <a:xfrm flipV="1">
            <a:off x="6222321" y="2146853"/>
            <a:ext cx="0" cy="38033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24">
            <a:extLst>
              <a:ext uri="{FF2B5EF4-FFF2-40B4-BE49-F238E27FC236}">
                <a16:creationId xmlns:a16="http://schemas.microsoft.com/office/drawing/2014/main" id="{0CA8028F-FC0C-4493-BB59-B2954FD84E4F}"/>
              </a:ext>
            </a:extLst>
          </p:cNvPr>
          <p:cNvSpPr txBox="1"/>
          <p:nvPr/>
        </p:nvSpPr>
        <p:spPr>
          <a:xfrm>
            <a:off x="6348645" y="1825042"/>
            <a:ext cx="58433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Manual del Sistema de Gestión Antisoborno del MIMP</a:t>
            </a:r>
          </a:p>
          <a:p>
            <a:pPr algn="ctr"/>
            <a:r>
              <a:rPr lang="es-MX" sz="1400" dirty="0"/>
              <a:t>Resolución Ministerial </a:t>
            </a:r>
            <a:r>
              <a:rPr lang="es-MX" sz="1400" dirty="0" err="1"/>
              <a:t>N°</a:t>
            </a:r>
            <a:r>
              <a:rPr lang="es-MX" sz="1400" dirty="0"/>
              <a:t> 300-2023-MIMP</a:t>
            </a:r>
          </a:p>
          <a:p>
            <a:pPr algn="ctr"/>
            <a:endParaRPr lang="es-MX" sz="2400" b="1" dirty="0"/>
          </a:p>
        </p:txBody>
      </p:sp>
      <p:sp>
        <p:nvSpPr>
          <p:cNvPr id="34" name="7 Rectángulo">
            <a:extLst>
              <a:ext uri="{FF2B5EF4-FFF2-40B4-BE49-F238E27FC236}">
                <a16:creationId xmlns:a16="http://schemas.microsoft.com/office/drawing/2014/main" id="{ADAB0C8D-AEA1-4141-824C-AD086FDBB189}"/>
              </a:ext>
            </a:extLst>
          </p:cNvPr>
          <p:cNvSpPr/>
          <p:nvPr/>
        </p:nvSpPr>
        <p:spPr>
          <a:xfrm>
            <a:off x="6267704" y="2695158"/>
            <a:ext cx="53146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endParaRPr lang="es-MX" dirty="0">
              <a:ea typeface="Open Sans Condensed Light" pitchFamily="34" charset="0"/>
              <a:cs typeface="Open Sans Condensed Light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dirty="0">
                <a:ea typeface="Open Sans Condensed Light" pitchFamily="34" charset="0"/>
                <a:cs typeface="Open Sans Condensed Light" pitchFamily="34" charset="0"/>
              </a:rPr>
              <a:t>Contiene información sistematizada y secuencial sobre los aspectos necesarios para  implementar el SGA en el MIMP.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ea typeface="Open Sans Condensed Light" pitchFamily="34" charset="0"/>
                <a:cs typeface="Open Sans Condensed Light" pitchFamily="34" charset="0"/>
              </a:rPr>
              <a:t>Desarrolla los siete (07) aspectos o puntos clave que determina la NTP - ISO 37001:2017: </a:t>
            </a:r>
          </a:p>
          <a:p>
            <a:pPr marL="800100" lvl="1" indent="-342900" algn="just">
              <a:buAutoNum type="arabicPeriod"/>
            </a:pPr>
            <a:r>
              <a:rPr lang="es-MX" dirty="0">
                <a:ea typeface="Open Sans Condensed Light" pitchFamily="34" charset="0"/>
                <a:cs typeface="Open Sans Condensed Light" pitchFamily="34" charset="0"/>
              </a:rPr>
              <a:t>Contexto de la organización</a:t>
            </a:r>
          </a:p>
          <a:p>
            <a:pPr marL="800100" lvl="1" indent="-342900" algn="just">
              <a:buAutoNum type="arabicPeriod"/>
            </a:pPr>
            <a:r>
              <a:rPr lang="es-MX" dirty="0">
                <a:ea typeface="Open Sans Condensed Light" pitchFamily="34" charset="0"/>
                <a:cs typeface="Open Sans Condensed Light" pitchFamily="34" charset="0"/>
              </a:rPr>
              <a:t>Liderazgo</a:t>
            </a:r>
          </a:p>
          <a:p>
            <a:pPr marL="800100" lvl="1" indent="-342900" algn="just">
              <a:buAutoNum type="arabicPeriod"/>
            </a:pPr>
            <a:r>
              <a:rPr lang="es-MX" dirty="0">
                <a:ea typeface="Open Sans Condensed Light" pitchFamily="34" charset="0"/>
                <a:cs typeface="Open Sans Condensed Light" pitchFamily="34" charset="0"/>
              </a:rPr>
              <a:t>Planificación</a:t>
            </a:r>
          </a:p>
          <a:p>
            <a:pPr marL="800100" lvl="1" indent="-342900" algn="just">
              <a:buAutoNum type="arabicPeriod"/>
            </a:pPr>
            <a:r>
              <a:rPr lang="es-MX" dirty="0">
                <a:ea typeface="Open Sans Condensed Light" pitchFamily="34" charset="0"/>
                <a:cs typeface="Open Sans Condensed Light" pitchFamily="34" charset="0"/>
              </a:rPr>
              <a:t>Apoyo</a:t>
            </a:r>
          </a:p>
          <a:p>
            <a:pPr marL="800100" lvl="1" indent="-342900" algn="just">
              <a:buAutoNum type="arabicPeriod"/>
            </a:pPr>
            <a:r>
              <a:rPr lang="es-MX" dirty="0">
                <a:ea typeface="Open Sans Condensed Light" pitchFamily="34" charset="0"/>
                <a:cs typeface="Open Sans Condensed Light" pitchFamily="34" charset="0"/>
              </a:rPr>
              <a:t>Operación </a:t>
            </a:r>
          </a:p>
          <a:p>
            <a:pPr marL="800100" lvl="1" indent="-342900" algn="just">
              <a:buAutoNum type="arabicPeriod"/>
            </a:pPr>
            <a:r>
              <a:rPr lang="es-MX" dirty="0">
                <a:ea typeface="Open Sans Condensed Light" pitchFamily="34" charset="0"/>
                <a:cs typeface="Open Sans Condensed Light" pitchFamily="34" charset="0"/>
              </a:rPr>
              <a:t>Evaluación del desempeño</a:t>
            </a:r>
          </a:p>
          <a:p>
            <a:pPr marL="800100" lvl="1" indent="-342900" algn="just">
              <a:buAutoNum type="arabicPeriod"/>
            </a:pPr>
            <a:r>
              <a:rPr lang="es-MX" dirty="0">
                <a:ea typeface="Open Sans Condensed Light" pitchFamily="34" charset="0"/>
                <a:cs typeface="Open Sans Condensed Light" pitchFamily="34" charset="0"/>
              </a:rPr>
              <a:t>Mejora</a:t>
            </a:r>
          </a:p>
          <a:p>
            <a:pPr marL="800100" lvl="1" indent="-342900" algn="just">
              <a:buAutoNum type="arabicPeriod"/>
            </a:pPr>
            <a:endParaRPr lang="es-ES" dirty="0">
              <a:ea typeface="Open Sans Condensed Light" pitchFamily="34" charset="0"/>
              <a:cs typeface="Open Sans Condensed Light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CB7113-1563-7FD3-00EA-13CDA1892E82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53" y="1053742"/>
            <a:ext cx="6318504" cy="959168"/>
          </a:xfrm>
        </p:spPr>
        <p:txBody>
          <a:bodyPr>
            <a:normAutofit/>
          </a:bodyPr>
          <a:lstStyle/>
          <a:p>
            <a:r>
              <a:rPr lang="es-ES" sz="3200" b="1" spc="-150" dirty="0">
                <a:solidFill>
                  <a:srgbClr val="FF0000"/>
                </a:solidFill>
                <a:latin typeface="Gotham Rounded Bold" pitchFamily="50" charset="0"/>
                <a:cs typeface="Poppins" pitchFamily="2" charset="77"/>
              </a:rPr>
              <a:t>1. La Función  Pública y la entidad</a:t>
            </a:r>
            <a:endParaRPr lang="es-PE" sz="3200" b="1" spc="-150" dirty="0">
              <a:solidFill>
                <a:srgbClr val="FF0000"/>
              </a:solidFill>
              <a:latin typeface="Gotham Rounded Bold" pitchFamily="50" charset="0"/>
              <a:cs typeface="Poppins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11" y="2013277"/>
            <a:ext cx="6207946" cy="38484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ES" sz="3000" b="1" i="1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Qué es la función pública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ES" sz="3000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Es toda actividad temporal o permanente, remunerada u honoraria, realizada por una persona en nombre o al servicio de las entidades de la Administración Pública, en cualquiera de sus niveles jerárquicos.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ES" sz="2000" i="1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(Artículo 2 de la Ley </a:t>
            </a:r>
            <a:r>
              <a:rPr lang="es-ES" sz="2000" i="1" dirty="0" err="1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N°</a:t>
            </a:r>
            <a:r>
              <a:rPr lang="es-ES" sz="2000" i="1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 27815, Ley del Código de Ética de la Función Pública).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ES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PE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825043"/>
            <a:ext cx="590832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F5AED98-3043-EA0B-5C45-3507898A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B3D52A-345B-47C9-BAB6-6B1A506F1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615" y="2012910"/>
            <a:ext cx="4623517" cy="35548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0B977AB-9BC0-F49F-016C-BD28078F9F16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50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62839"/>
            <a:ext cx="9144000" cy="1132322"/>
          </a:xfrm>
        </p:spPr>
        <p:txBody>
          <a:bodyPr anchor="ctr"/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GRACIAS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FC776374-0718-3D47-50CE-08503CA1F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DEF1AA-C3D8-47D8-69B6-100C02415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875" y="39569"/>
            <a:ext cx="1375263" cy="9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5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9" y="835769"/>
            <a:ext cx="6318504" cy="959168"/>
          </a:xfrm>
        </p:spPr>
        <p:txBody>
          <a:bodyPr>
            <a:normAutofit fontScale="9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ES" sz="3200" b="1" i="1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Cuál es finalidad de la función pública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10" y="1592815"/>
            <a:ext cx="6425175" cy="41195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ES" sz="2200" dirty="0">
                <a:solidFill>
                  <a:srgbClr val="002060"/>
                </a:solidFill>
                <a:latin typeface="Gotham Rounded Bold"/>
              </a:rPr>
              <a:t>La finalidad de la función pública es el servicio a la ciudadanía orientado hacia el interés general por encima de cualquier interés particular y la creación de valor público, esto implica que los servicios del Estado: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rgbClr val="002060"/>
                </a:solidFill>
                <a:latin typeface="Gotham Rounded Bold"/>
              </a:rPr>
              <a:t> Sean efectivamente recibidos.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rgbClr val="002060"/>
                </a:solidFill>
                <a:latin typeface="Gotham Rounded Bold"/>
              </a:rPr>
              <a:t> Produzcan un impacto positivo en las personas.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rgbClr val="002060"/>
                </a:solidFill>
                <a:latin typeface="Gotham Rounded Bold"/>
              </a:rPr>
              <a:t> Contribuyan a fortalecer su legitimidad y confianza en la sociedad.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ES" sz="2200" dirty="0">
                <a:solidFill>
                  <a:srgbClr val="002060"/>
                </a:solidFill>
                <a:latin typeface="Gotham Rounded Bold"/>
              </a:rPr>
              <a:t>Cada servidor y funcionario del Estado debe contribuir desde su entidad con esta finalidad. </a:t>
            </a: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0" y="1592815"/>
            <a:ext cx="590832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F5AED98-3043-EA0B-5C45-3507898AD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pic>
        <p:nvPicPr>
          <p:cNvPr id="1026" name="Picture 2" descr="Ilustración de tres personas que tienen alrededor logos de productos propios de función pública: SIGEP, MIPG, Gestor Normativo, entre otros">
            <a:extLst>
              <a:ext uri="{FF2B5EF4-FFF2-40B4-BE49-F238E27FC236}">
                <a16:creationId xmlns:a16="http://schemas.microsoft.com/office/drawing/2014/main" id="{554A2D65-4D0A-9CF7-BD18-32C79381F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8" t="61186" r="28581"/>
          <a:stretch/>
        </p:blipFill>
        <p:spPr bwMode="auto">
          <a:xfrm>
            <a:off x="8539286" y="3429000"/>
            <a:ext cx="3581400" cy="22368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E0440453-4FE5-4867-0A79-6CEAEA4D59E0}"/>
              </a:ext>
            </a:extLst>
          </p:cNvPr>
          <p:cNvSpPr/>
          <p:nvPr/>
        </p:nvSpPr>
        <p:spPr>
          <a:xfrm>
            <a:off x="10559480" y="2498717"/>
            <a:ext cx="1469571" cy="9922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92175"/>
            <a:r>
              <a:rPr lang="es-ES" dirty="0">
                <a:solidFill>
                  <a:srgbClr val="002060"/>
                </a:solidFill>
                <a:latin typeface="Gotham Rounded Bold"/>
              </a:rPr>
              <a:t>S</a:t>
            </a:r>
            <a:r>
              <a:rPr lang="es-ES" sz="1800" dirty="0">
                <a:solidFill>
                  <a:srgbClr val="002060"/>
                </a:solidFill>
                <a:latin typeface="Gotham Rounded Bold"/>
              </a:rPr>
              <a:t>ervir a la ciudadanía</a:t>
            </a:r>
            <a:endParaRPr lang="es-PE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E394501-0989-7F33-9615-732B804BBEC2}"/>
              </a:ext>
            </a:extLst>
          </p:cNvPr>
          <p:cNvSpPr/>
          <p:nvPr/>
        </p:nvSpPr>
        <p:spPr>
          <a:xfrm>
            <a:off x="8706263" y="2498717"/>
            <a:ext cx="1469571" cy="9922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92175"/>
            <a:r>
              <a:rPr lang="es-PE" dirty="0">
                <a:solidFill>
                  <a:srgbClr val="002060"/>
                </a:solidFill>
                <a:latin typeface="Gotham Rounded Bold"/>
              </a:rPr>
              <a:t> Creación de valor público</a:t>
            </a:r>
            <a:endParaRPr lang="es-PE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DA796A-AE30-492D-CB7B-4B81C4A9D197}"/>
              </a:ext>
            </a:extLst>
          </p:cNvPr>
          <p:cNvSpPr/>
          <p:nvPr/>
        </p:nvSpPr>
        <p:spPr>
          <a:xfrm>
            <a:off x="8556145" y="1322956"/>
            <a:ext cx="1172002" cy="7105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92175"/>
            <a:r>
              <a:rPr lang="es-PE" sz="1100" dirty="0">
                <a:solidFill>
                  <a:srgbClr val="002060"/>
                </a:solidFill>
                <a:latin typeface="Gotham Rounded Bold"/>
              </a:rPr>
              <a:t>Efectivamente recibidos</a:t>
            </a:r>
            <a:endParaRPr lang="es-PE" sz="110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24E064E-51C7-C5B1-94C4-2EE2D0EB94FB}"/>
              </a:ext>
            </a:extLst>
          </p:cNvPr>
          <p:cNvSpPr/>
          <p:nvPr/>
        </p:nvSpPr>
        <p:spPr>
          <a:xfrm>
            <a:off x="9760844" y="1322956"/>
            <a:ext cx="1172002" cy="7105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92175"/>
            <a:r>
              <a:rPr lang="es-PE" sz="1100" dirty="0">
                <a:solidFill>
                  <a:srgbClr val="002060"/>
                </a:solidFill>
                <a:latin typeface="Gotham Rounded Bold"/>
              </a:rPr>
              <a:t>Impacto  positivo</a:t>
            </a:r>
            <a:endParaRPr lang="es-PE" sz="1100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50C3E4B-8D55-D10C-45B1-10967CABAD23}"/>
              </a:ext>
            </a:extLst>
          </p:cNvPr>
          <p:cNvSpPr/>
          <p:nvPr/>
        </p:nvSpPr>
        <p:spPr>
          <a:xfrm>
            <a:off x="10948684" y="1293000"/>
            <a:ext cx="1172002" cy="7105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92175"/>
            <a:r>
              <a:rPr lang="es-PE" sz="1100" dirty="0">
                <a:solidFill>
                  <a:srgbClr val="002060"/>
                </a:solidFill>
                <a:latin typeface="Gotham Rounded Bold"/>
              </a:rPr>
              <a:t>legitimidad y confianza </a:t>
            </a:r>
            <a:endParaRPr lang="es-PE" sz="1100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BD070A0-8701-ACDA-CD8F-CB54B5960EE6}"/>
              </a:ext>
            </a:extLst>
          </p:cNvPr>
          <p:cNvCxnSpPr>
            <a:cxnSpLocks/>
            <a:stCxn id="13" idx="0"/>
            <a:endCxn id="16" idx="4"/>
          </p:cNvCxnSpPr>
          <p:nvPr/>
        </p:nvCxnSpPr>
        <p:spPr>
          <a:xfrm flipV="1">
            <a:off x="9441049" y="2003560"/>
            <a:ext cx="2093636" cy="495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FEFF548-3BCA-2183-AE8A-4989B1FD351B}"/>
              </a:ext>
            </a:extLst>
          </p:cNvPr>
          <p:cNvCxnSpPr>
            <a:cxnSpLocks/>
            <a:stCxn id="13" idx="0"/>
            <a:endCxn id="15" idx="4"/>
          </p:cNvCxnSpPr>
          <p:nvPr/>
        </p:nvCxnSpPr>
        <p:spPr>
          <a:xfrm flipV="1">
            <a:off x="9441049" y="2033516"/>
            <a:ext cx="905796" cy="465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B9FAA48A-CF4C-1A11-2568-D38C318E604B}"/>
              </a:ext>
            </a:extLst>
          </p:cNvPr>
          <p:cNvCxnSpPr>
            <a:cxnSpLocks/>
            <a:stCxn id="13" idx="0"/>
            <a:endCxn id="14" idx="4"/>
          </p:cNvCxnSpPr>
          <p:nvPr/>
        </p:nvCxnSpPr>
        <p:spPr>
          <a:xfrm flipH="1" flipV="1">
            <a:off x="9142146" y="2033516"/>
            <a:ext cx="298903" cy="465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53AFBB9-3D9A-308E-EEB1-AB4652CCFD6F}"/>
              </a:ext>
            </a:extLst>
          </p:cNvPr>
          <p:cNvCxnSpPr>
            <a:cxnSpLocks/>
            <a:stCxn id="12" idx="0"/>
            <a:endCxn id="16" idx="4"/>
          </p:cNvCxnSpPr>
          <p:nvPr/>
        </p:nvCxnSpPr>
        <p:spPr>
          <a:xfrm flipV="1">
            <a:off x="11294266" y="2003560"/>
            <a:ext cx="240419" cy="495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D4AE29A6-BB75-46F7-B68C-6DB8A17050DB}"/>
              </a:ext>
            </a:extLst>
          </p:cNvPr>
          <p:cNvCxnSpPr>
            <a:cxnSpLocks/>
            <a:stCxn id="12" idx="0"/>
            <a:endCxn id="15" idx="4"/>
          </p:cNvCxnSpPr>
          <p:nvPr/>
        </p:nvCxnSpPr>
        <p:spPr>
          <a:xfrm flipH="1" flipV="1">
            <a:off x="10346845" y="2033516"/>
            <a:ext cx="947421" cy="465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D86119D8-40F6-D59B-89C2-90547549E5DB}"/>
              </a:ext>
            </a:extLst>
          </p:cNvPr>
          <p:cNvCxnSpPr>
            <a:cxnSpLocks/>
            <a:stCxn id="12" idx="0"/>
            <a:endCxn id="14" idx="4"/>
          </p:cNvCxnSpPr>
          <p:nvPr/>
        </p:nvCxnSpPr>
        <p:spPr>
          <a:xfrm flipH="1" flipV="1">
            <a:off x="9142146" y="2033516"/>
            <a:ext cx="2152120" cy="465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974F99BD-1B6C-6DAA-3D00-5CA407E2B4F9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53" y="1053742"/>
            <a:ext cx="6318504" cy="959168"/>
          </a:xfrm>
        </p:spPr>
        <p:txBody>
          <a:bodyPr>
            <a:normAutofit/>
          </a:bodyPr>
          <a:lstStyle/>
          <a:p>
            <a:r>
              <a:rPr lang="es-ES" sz="3200" b="1" i="1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Misión de la entidad</a:t>
            </a:r>
            <a:endParaRPr lang="es-PE" sz="3200" b="1" spc="-150" dirty="0">
              <a:solidFill>
                <a:srgbClr val="002060"/>
              </a:solidFill>
              <a:latin typeface="Gotham Rounded Bold" pitchFamily="50" charset="0"/>
              <a:cs typeface="Poppins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12" y="2013277"/>
            <a:ext cx="5456346" cy="347312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ES" sz="4200" dirty="0">
                <a:solidFill>
                  <a:srgbClr val="002060"/>
                </a:solidFill>
              </a:rPr>
              <a:t>Garantizar la igualdad y el pleno ejercicio de los </a:t>
            </a:r>
            <a:r>
              <a:rPr lang="es-ES" sz="4200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derechos de las mujeres y poblaciones vulnerables; modificando los patrones y constructos socio- culturales discriminatorios y no igualitarios; previniendo y atendiendo situaciones de violencia, desprotección o riesgo, de manera pertinente y oportuna.</a:t>
            </a:r>
            <a:endParaRPr lang="es-ES" sz="42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825043"/>
            <a:ext cx="590832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F5AED98-3043-EA0B-5C45-3507898A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4ED75DB-1EF8-A88F-A818-855A3EDD9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622" y="1917578"/>
            <a:ext cx="3568822" cy="35688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4C58D0-3E77-B8E4-EB1F-F938D20369E1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1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53" y="1053742"/>
            <a:ext cx="6318504" cy="959168"/>
          </a:xfrm>
        </p:spPr>
        <p:txBody>
          <a:bodyPr>
            <a:normAutofit/>
          </a:bodyPr>
          <a:lstStyle/>
          <a:p>
            <a:r>
              <a:rPr lang="es-ES" sz="3200" b="1" i="1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Valores de la entidad</a:t>
            </a:r>
            <a:endParaRPr lang="es-PE" sz="3200" b="1" spc="-150" dirty="0">
              <a:solidFill>
                <a:srgbClr val="002060"/>
              </a:solidFill>
              <a:latin typeface="Gotham Rounded Bold" pitchFamily="50" charset="0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825043"/>
            <a:ext cx="590832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F5AED98-3043-EA0B-5C45-3507898A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/>
        </p:nvSpPr>
        <p:spPr>
          <a:xfrm>
            <a:off x="13611386" y="1946091"/>
            <a:ext cx="6633704" cy="4289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endParaRPr lang="es-ES" sz="2000" dirty="0">
              <a:solidFill>
                <a:srgbClr val="002060"/>
              </a:solidFill>
              <a:latin typeface="Gotham Rounded Book" pitchFamily="50" charset="0"/>
              <a:cs typeface="Poppins" pitchFamily="2" charset="77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40CEBE-AF24-7331-D439-BAC2DF853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25374"/>
              </p:ext>
            </p:extLst>
          </p:nvPr>
        </p:nvGraphicFramePr>
        <p:xfrm>
          <a:off x="866553" y="1717287"/>
          <a:ext cx="7396501" cy="514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7E91EA13-C4DA-1FC0-7D6F-47EBBFBE2A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0352" y="1946091"/>
            <a:ext cx="2603392" cy="37913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888E187-6B8F-C609-3731-83019F72B1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1160" y="3470573"/>
            <a:ext cx="1013988" cy="7423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C2052DA-F3BE-87E5-1BA8-9FFB19785E82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52" y="1053742"/>
            <a:ext cx="8545461" cy="959168"/>
          </a:xfrm>
        </p:spPr>
        <p:txBody>
          <a:bodyPr>
            <a:normAutofit fontScale="90000"/>
          </a:bodyPr>
          <a:lstStyle/>
          <a:p>
            <a:r>
              <a:rPr lang="es-ES" sz="3200" b="1" i="1" dirty="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rPr>
              <a:t>Qué normas regulan el ejercicio de nuestras funciones </a:t>
            </a:r>
            <a:endParaRPr lang="es-PE" sz="3200" b="1" spc="-150" dirty="0">
              <a:solidFill>
                <a:srgbClr val="002060"/>
              </a:solidFill>
              <a:latin typeface="Gotham Rounded Bold" pitchFamily="50" charset="0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825043"/>
            <a:ext cx="590832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F5AED98-3043-EA0B-5C45-3507898A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8B5C3D73-3A83-44BE-ADDF-F33307F5886E}"/>
              </a:ext>
            </a:extLst>
          </p:cNvPr>
          <p:cNvGrpSpPr/>
          <p:nvPr/>
        </p:nvGrpSpPr>
        <p:grpSpPr>
          <a:xfrm>
            <a:off x="977111" y="2007191"/>
            <a:ext cx="11040046" cy="2837900"/>
            <a:chOff x="778762" y="2022210"/>
            <a:chExt cx="11040046" cy="2837900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6E85686-9ECA-40D5-9F91-6349295A6813}"/>
                </a:ext>
              </a:extLst>
            </p:cNvPr>
            <p:cNvGrpSpPr/>
            <p:nvPr/>
          </p:nvGrpSpPr>
          <p:grpSpPr>
            <a:xfrm>
              <a:off x="866552" y="2022210"/>
              <a:ext cx="10641776" cy="1592839"/>
              <a:chOff x="725461" y="2022211"/>
              <a:chExt cx="10165082" cy="1524000"/>
            </a:xfrm>
          </p:grpSpPr>
          <p:pic>
            <p:nvPicPr>
              <p:cNvPr id="10" name="Marcador de contenido 4">
                <a:extLst>
                  <a:ext uri="{FF2B5EF4-FFF2-40B4-BE49-F238E27FC236}">
                    <a16:creationId xmlns:a16="http://schemas.microsoft.com/office/drawing/2014/main" id="{7D546AFD-019D-43FD-AD81-33831A9D03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078" t="4189" r="6694" b="6979"/>
              <a:stretch/>
            </p:blipFill>
            <p:spPr>
              <a:xfrm>
                <a:off x="6013742" y="2022211"/>
                <a:ext cx="4876801" cy="1524000"/>
              </a:xfrm>
              <a:prstGeom prst="rect">
                <a:avLst/>
              </a:prstGeom>
            </p:spPr>
          </p:pic>
          <p:pic>
            <p:nvPicPr>
              <p:cNvPr id="11" name="Marcador de contenido 4">
                <a:extLst>
                  <a:ext uri="{FF2B5EF4-FFF2-40B4-BE49-F238E27FC236}">
                    <a16:creationId xmlns:a16="http://schemas.microsoft.com/office/drawing/2014/main" id="{E3A37FE3-F705-4D05-B47A-92343A8745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078" t="4189" r="6694" b="6979"/>
              <a:stretch/>
            </p:blipFill>
            <p:spPr>
              <a:xfrm>
                <a:off x="725461" y="2022211"/>
                <a:ext cx="4876801" cy="1524000"/>
              </a:xfrm>
              <a:prstGeom prst="rect">
                <a:avLst/>
              </a:prstGeom>
            </p:spPr>
          </p:pic>
        </p:grp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F34C385-6E53-4B07-A0A9-8D51F4F60AE0}"/>
                </a:ext>
              </a:extLst>
            </p:cNvPr>
            <p:cNvSpPr txBox="1"/>
            <p:nvPr/>
          </p:nvSpPr>
          <p:spPr>
            <a:xfrm>
              <a:off x="778762" y="3545701"/>
              <a:ext cx="15914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/>
                <a:t>Ley </a:t>
              </a:r>
              <a:r>
                <a:rPr lang="es-MX" sz="1600" dirty="0" err="1"/>
                <a:t>N°</a:t>
              </a:r>
              <a:r>
                <a:rPr lang="es-MX" sz="1600" dirty="0"/>
                <a:t> 27815</a:t>
              </a:r>
            </a:p>
            <a:p>
              <a:pPr algn="ctr"/>
              <a:r>
                <a:rPr lang="es-MX" sz="1600" dirty="0"/>
                <a:t>Código de Ética de la Función Publica</a:t>
              </a:r>
              <a:endParaRPr lang="es-PE" sz="1600" dirty="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4D14C989-1AA9-48B6-8A63-093BD7025DAB}"/>
                </a:ext>
              </a:extLst>
            </p:cNvPr>
            <p:cNvSpPr txBox="1"/>
            <p:nvPr/>
          </p:nvSpPr>
          <p:spPr>
            <a:xfrm>
              <a:off x="2801006" y="3543796"/>
              <a:ext cx="12787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/>
                <a:t>Ley </a:t>
              </a:r>
              <a:r>
                <a:rPr lang="es-MX" sz="1600" dirty="0" err="1"/>
                <a:t>N°</a:t>
              </a:r>
              <a:r>
                <a:rPr lang="es-MX" sz="1600" dirty="0"/>
                <a:t> 30057</a:t>
              </a:r>
            </a:p>
            <a:p>
              <a:pPr algn="ctr"/>
              <a:r>
                <a:rPr lang="es-MX" sz="1600" dirty="0"/>
                <a:t>Ley del Servicio Civil</a:t>
              </a:r>
              <a:endParaRPr lang="es-PE" sz="1600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2D0704E-CEE9-4751-8D2F-00C7B6E066A3}"/>
                </a:ext>
              </a:extLst>
            </p:cNvPr>
            <p:cNvSpPr txBox="1"/>
            <p:nvPr/>
          </p:nvSpPr>
          <p:spPr>
            <a:xfrm>
              <a:off x="4439570" y="3552825"/>
              <a:ext cx="1806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/>
                <a:t>Ley </a:t>
              </a:r>
              <a:r>
                <a:rPr lang="es-MX" sz="1600" dirty="0" err="1"/>
                <a:t>N°</a:t>
              </a:r>
              <a:r>
                <a:rPr lang="es-MX" sz="1600" dirty="0"/>
                <a:t> 27588</a:t>
              </a:r>
            </a:p>
            <a:p>
              <a:pPr algn="ctr"/>
              <a:r>
                <a:rPr lang="es-MX" sz="1600" dirty="0"/>
                <a:t>Incompatibilidades y responsabilidades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3476E36-4EE1-405E-9050-E855B88AB494}"/>
                </a:ext>
              </a:extLst>
            </p:cNvPr>
            <p:cNvSpPr txBox="1"/>
            <p:nvPr/>
          </p:nvSpPr>
          <p:spPr>
            <a:xfrm>
              <a:off x="6331864" y="3552825"/>
              <a:ext cx="16263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/>
                <a:t>Ley </a:t>
              </a:r>
              <a:r>
                <a:rPr lang="es-MX" sz="1600" dirty="0" err="1"/>
                <a:t>N°</a:t>
              </a:r>
              <a:r>
                <a:rPr lang="es-MX" sz="1600" dirty="0"/>
                <a:t> 31227</a:t>
              </a:r>
            </a:p>
            <a:p>
              <a:pPr algn="ctr"/>
              <a:r>
                <a:rPr lang="es-MX" sz="1600" dirty="0"/>
                <a:t>Declaración Jurada de Intereses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931A042-1FF1-4067-A72C-556AABF5E0A6}"/>
                </a:ext>
              </a:extLst>
            </p:cNvPr>
            <p:cNvSpPr txBox="1"/>
            <p:nvPr/>
          </p:nvSpPr>
          <p:spPr>
            <a:xfrm>
              <a:off x="8268714" y="3536671"/>
              <a:ext cx="127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/>
                <a:t>Reglamento Interno de Trabajo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31CF1912-6900-4E42-BBFD-3F2746320248}"/>
                </a:ext>
              </a:extLst>
            </p:cNvPr>
            <p:cNvSpPr txBox="1"/>
            <p:nvPr/>
          </p:nvSpPr>
          <p:spPr>
            <a:xfrm>
              <a:off x="9703824" y="3536671"/>
              <a:ext cx="21149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/>
                <a:t>Código de Ética del servidor y servidora del Ministerio de la Mujer y Poblaciones Vulnerables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D9C5CA33-A477-7576-6EE4-F3AD46537157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7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52" y="1053742"/>
            <a:ext cx="7741419" cy="959168"/>
          </a:xfrm>
        </p:spPr>
        <p:txBody>
          <a:bodyPr>
            <a:normAutofit fontScale="90000"/>
          </a:bodyPr>
          <a:lstStyle/>
          <a:p>
            <a:r>
              <a:rPr lang="es-ES" sz="3200" b="1" i="1" spc="-150" dirty="0">
                <a:solidFill>
                  <a:srgbClr val="002060"/>
                </a:solidFill>
                <a:latin typeface="Gotham Rounded Bold" pitchFamily="50" charset="0"/>
                <a:cs typeface="Poppins" pitchFamily="2" charset="77"/>
              </a:rPr>
              <a:t>Qué nos dice el Código de Ética de la Función Pública </a:t>
            </a:r>
            <a:endParaRPr lang="es-PE" sz="3200" b="1" i="1" spc="-150" dirty="0">
              <a:solidFill>
                <a:srgbClr val="002060"/>
              </a:solidFill>
              <a:latin typeface="Gotham Rounded Bold" pitchFamily="50" charset="0"/>
              <a:cs typeface="Poppins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11" y="2013277"/>
            <a:ext cx="5908321" cy="38484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endParaRPr lang="es-ES" sz="3100" dirty="0">
              <a:solidFill>
                <a:srgbClr val="002060"/>
              </a:solidFill>
              <a:latin typeface="Gotham Rounded Book" pitchFamily="50" charset="0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PE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825043"/>
            <a:ext cx="590832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F5AED98-3043-EA0B-5C45-3507898A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2AE676C-5C38-F3EE-5768-C91794492462}"/>
              </a:ext>
            </a:extLst>
          </p:cNvPr>
          <p:cNvSpPr txBox="1"/>
          <p:nvPr/>
        </p:nvSpPr>
        <p:spPr>
          <a:xfrm>
            <a:off x="977112" y="2071688"/>
            <a:ext cx="5630518" cy="2773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Font typeface="Wingdings" panose="05000000000000000000" pitchFamily="2" charset="2"/>
              <a:buChar char="v"/>
              <a:defRPr sz="9600">
                <a:solidFill>
                  <a:srgbClr val="002060"/>
                </a:solidFill>
                <a:latin typeface="Gotham Rounded Book" pitchFamily="50" charset="0"/>
                <a:cs typeface="Poppins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sz="2400" dirty="0"/>
              <a:t>El Código de Ética de la Función Pública constituye una herramienta que permite la prevención de la  corrupción y representa  una guía de conducta para los /las servidores/as públicos.</a:t>
            </a:r>
          </a:p>
          <a:p>
            <a:r>
              <a:rPr lang="es-ES" sz="2400" dirty="0"/>
              <a:t>Establece principios, deberes y prohibiciones éticas que rigen para los /las servidores/as públicos.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FB490F-19F3-9FEF-0017-6F62F77AF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039" y="2071688"/>
            <a:ext cx="4660099" cy="32885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918E500-B846-8386-E1EB-2C8A94F55E28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2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86" y="996950"/>
            <a:ext cx="6430892" cy="1087021"/>
          </a:xfrm>
        </p:spPr>
        <p:txBody>
          <a:bodyPr>
            <a:normAutofit/>
          </a:bodyPr>
          <a:lstStyle/>
          <a:p>
            <a:pPr algn="ctr"/>
            <a:r>
              <a:rPr lang="es-ES" sz="3200" b="1" i="1" spc="-150" dirty="0">
                <a:solidFill>
                  <a:srgbClr val="002060"/>
                </a:solidFill>
                <a:latin typeface="Gotham Rounded Bold" pitchFamily="50" charset="0"/>
                <a:cs typeface="Poppins" pitchFamily="2" charset="77"/>
              </a:rPr>
              <a:t>Principios </a:t>
            </a:r>
            <a:endParaRPr lang="es-PE" sz="3200" b="1" i="1" spc="-150" dirty="0">
              <a:solidFill>
                <a:srgbClr val="002060"/>
              </a:solidFill>
              <a:latin typeface="Gotham Rounded Bold" pitchFamily="50" charset="0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825043"/>
            <a:ext cx="590832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F5AED98-3043-EA0B-5C45-3507898A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4D8D35F1-FD83-4992-AB11-0741E17B9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77111" y="2190048"/>
            <a:ext cx="6524520" cy="3599981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03FE470-CF3F-4FB5-812A-FECADA727B78}"/>
              </a:ext>
            </a:extLst>
          </p:cNvPr>
          <p:cNvSpPr/>
          <p:nvPr/>
        </p:nvSpPr>
        <p:spPr>
          <a:xfrm rot="261871">
            <a:off x="7631060" y="1067434"/>
            <a:ext cx="3394506" cy="4674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3C7A591-9C85-489A-8B6D-60E48D105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1150">
            <a:off x="7463884" y="1368430"/>
            <a:ext cx="3426132" cy="3952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29AB9B-5E04-8FA8-C10A-EDF4FDAC47B6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9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0812F7D-481A-A4E4-8455-6BF5528D52AC}"/>
              </a:ext>
            </a:extLst>
          </p:cNvPr>
          <p:cNvSpPr/>
          <p:nvPr/>
        </p:nvSpPr>
        <p:spPr>
          <a:xfrm rot="261871">
            <a:off x="7631060" y="1067434"/>
            <a:ext cx="3394506" cy="4674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9583"/>
            <a:ext cx="7327392" cy="959168"/>
          </a:xfrm>
        </p:spPr>
        <p:txBody>
          <a:bodyPr>
            <a:normAutofit/>
          </a:bodyPr>
          <a:lstStyle/>
          <a:p>
            <a:pPr algn="ctr"/>
            <a:r>
              <a:rPr lang="es-ES" sz="3200" b="1" i="1" spc="-150" dirty="0">
                <a:solidFill>
                  <a:srgbClr val="002060"/>
                </a:solidFill>
                <a:latin typeface="Gotham Rounded Bold" pitchFamily="50" charset="0"/>
                <a:cs typeface="Poppins" pitchFamily="2" charset="77"/>
              </a:rPr>
              <a:t>Deberes</a:t>
            </a:r>
            <a:endParaRPr lang="es-PE" sz="3200" b="1" i="1" spc="-150" dirty="0">
              <a:solidFill>
                <a:srgbClr val="002060"/>
              </a:solidFill>
              <a:latin typeface="Gotham Rounded Bold" pitchFamily="50" charset="0"/>
              <a:cs typeface="Poppins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36948"/>
            <a:ext cx="6486145" cy="38484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endParaRPr lang="es-ES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ES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ES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ES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endParaRPr lang="es-PE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22247" y="1715315"/>
            <a:ext cx="6402097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E53A9AC7-3C10-CE9B-5346-F21D6457A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" y="169814"/>
            <a:ext cx="2606511" cy="6358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897CCE-4BE5-45EC-8819-D5986319A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1150">
            <a:off x="7463884" y="1368430"/>
            <a:ext cx="3426132" cy="3952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BAB1F70-99D7-4B09-9B5B-DC8E3BFAB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2052670"/>
            <a:ext cx="6486145" cy="38593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E6D8C4-CF1A-DFD8-53F6-C2A76931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12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1104</Words>
  <Application>Microsoft Office PowerPoint</Application>
  <PresentationFormat>Panorámica</PresentationFormat>
  <Paragraphs>137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Fira Sans Extra Condensed Medium</vt:lpstr>
      <vt:lpstr>Gotham Rounded Bold</vt:lpstr>
      <vt:lpstr>Gotham Rounded Book</vt:lpstr>
      <vt:lpstr>Open Sans Condensed Light</vt:lpstr>
      <vt:lpstr>Poppins</vt:lpstr>
      <vt:lpstr>Poppins Light</vt:lpstr>
      <vt:lpstr>Roboto</vt:lpstr>
      <vt:lpstr>Wingdings</vt:lpstr>
      <vt:lpstr>Tema de Office 2013 - 2022</vt:lpstr>
      <vt:lpstr>ÉTICA E INTEGRIDAD PÚBLICA Ministerio de la Mujer y Poblaciones Vulnerables </vt:lpstr>
      <vt:lpstr>1. La Función  Pública y la entidad</vt:lpstr>
      <vt:lpstr>Cuál es finalidad de la función pública</vt:lpstr>
      <vt:lpstr>Misión de la entidad</vt:lpstr>
      <vt:lpstr>Valores de la entidad</vt:lpstr>
      <vt:lpstr>Qué normas regulan el ejercicio de nuestras funciones </vt:lpstr>
      <vt:lpstr>Qué nos dice el Código de Ética de la Función Pública </vt:lpstr>
      <vt:lpstr>Principios </vt:lpstr>
      <vt:lpstr>Deberes</vt:lpstr>
      <vt:lpstr>Prohibiciones</vt:lpstr>
      <vt:lpstr>2. Integridad Pública</vt:lpstr>
      <vt:lpstr>Qué implica servir con integridad</vt:lpstr>
      <vt:lpstr>3. Corrupción</vt:lpstr>
      <vt:lpstr>¿Porqué debemos enfrentar la corrupción?  </vt:lpstr>
      <vt:lpstr>Cómo denunciar posibles actos de corrupción</vt:lpstr>
      <vt:lpstr>4. El rol de la Oficina de Integridad en la institución</vt:lpstr>
      <vt:lpstr>5. Certificación del ISO 37001       Sistema de Gestión Antisosborno -SGA</vt:lpstr>
      <vt:lpstr> Alcance y procesos certificados</vt:lpstr>
      <vt:lpstr>Principales documentos del SGA del MIMP 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PORTADA</dc:title>
  <dc:creator>Roberto Flores Consiglieri</dc:creator>
  <cp:lastModifiedBy>Jerika Mirella Ponce Espichan</cp:lastModifiedBy>
  <cp:revision>93</cp:revision>
  <cp:lastPrinted>2023-03-23T01:08:06Z</cp:lastPrinted>
  <dcterms:created xsi:type="dcterms:W3CDTF">2023-03-07T15:24:27Z</dcterms:created>
  <dcterms:modified xsi:type="dcterms:W3CDTF">2024-05-29T19:19:25Z</dcterms:modified>
</cp:coreProperties>
</file>